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Lst>
  <p:sldSz cy="5143500" cx="9144000"/>
  <p:notesSz cx="6858000" cy="9144000"/>
  <p:embeddedFontLst>
    <p:embeddedFont>
      <p:font typeface="Average"/>
      <p:regular r:id="rId116"/>
    </p:embeddedFont>
    <p:embeddedFont>
      <p:font typeface="Oswald"/>
      <p:regular r:id="rId117"/>
      <p:bold r:id="rId1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Oswald-bold.fntdata"/><Relationship Id="rId117" Type="http://schemas.openxmlformats.org/officeDocument/2006/relationships/font" Target="fonts/Oswald-regular.fntdata"/><Relationship Id="rId116" Type="http://schemas.openxmlformats.org/officeDocument/2006/relationships/font" Target="fonts/Average-regular.fntdata"/><Relationship Id="rId115" Type="http://schemas.openxmlformats.org/officeDocument/2006/relationships/slide" Target="slides/slide110.xml"/><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4" name="Shape 734"/>
        <p:cNvGrpSpPr/>
        <p:nvPr/>
      </p:nvGrpSpPr>
      <p:grpSpPr>
        <a:xfrm>
          <a:off x="0" y="0"/>
          <a:ext cx="0" cy="0"/>
          <a:chOff x="0" y="0"/>
          <a:chExt cx="0" cy="0"/>
        </a:xfrm>
      </p:grpSpPr>
      <p:sp>
        <p:nvSpPr>
          <p:cNvPr id="735" name="Shape 7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36" name="Shape 7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0" name="Shape 740"/>
        <p:cNvGrpSpPr/>
        <p:nvPr/>
      </p:nvGrpSpPr>
      <p:grpSpPr>
        <a:xfrm>
          <a:off x="0" y="0"/>
          <a:ext cx="0" cy="0"/>
          <a:chOff x="0" y="0"/>
          <a:chExt cx="0" cy="0"/>
        </a:xfrm>
      </p:grpSpPr>
      <p:sp>
        <p:nvSpPr>
          <p:cNvPr id="741" name="Shape 7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42" name="Shape 7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9" name="Shape 749"/>
        <p:cNvGrpSpPr/>
        <p:nvPr/>
      </p:nvGrpSpPr>
      <p:grpSpPr>
        <a:xfrm>
          <a:off x="0" y="0"/>
          <a:ext cx="0" cy="0"/>
          <a:chOff x="0" y="0"/>
          <a:chExt cx="0" cy="0"/>
        </a:xfrm>
      </p:grpSpPr>
      <p:sp>
        <p:nvSpPr>
          <p:cNvPr id="750" name="Shape 7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51" name="Shape 75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5" name="Shape 755"/>
        <p:cNvGrpSpPr/>
        <p:nvPr/>
      </p:nvGrpSpPr>
      <p:grpSpPr>
        <a:xfrm>
          <a:off x="0" y="0"/>
          <a:ext cx="0" cy="0"/>
          <a:chOff x="0" y="0"/>
          <a:chExt cx="0" cy="0"/>
        </a:xfrm>
      </p:grpSpPr>
      <p:sp>
        <p:nvSpPr>
          <p:cNvPr id="756" name="Shape 7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57" name="Shape 7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1" name="Shape 761"/>
        <p:cNvGrpSpPr/>
        <p:nvPr/>
      </p:nvGrpSpPr>
      <p:grpSpPr>
        <a:xfrm>
          <a:off x="0" y="0"/>
          <a:ext cx="0" cy="0"/>
          <a:chOff x="0" y="0"/>
          <a:chExt cx="0" cy="0"/>
        </a:xfrm>
      </p:grpSpPr>
      <p:sp>
        <p:nvSpPr>
          <p:cNvPr id="762" name="Shape 7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3" name="Shape 7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7" name="Shape 767"/>
        <p:cNvGrpSpPr/>
        <p:nvPr/>
      </p:nvGrpSpPr>
      <p:grpSpPr>
        <a:xfrm>
          <a:off x="0" y="0"/>
          <a:ext cx="0" cy="0"/>
          <a:chOff x="0" y="0"/>
          <a:chExt cx="0" cy="0"/>
        </a:xfrm>
      </p:grpSpPr>
      <p:sp>
        <p:nvSpPr>
          <p:cNvPr id="768" name="Shape 7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9" name="Shape 7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4" name="Shape 774"/>
        <p:cNvGrpSpPr/>
        <p:nvPr/>
      </p:nvGrpSpPr>
      <p:grpSpPr>
        <a:xfrm>
          <a:off x="0" y="0"/>
          <a:ext cx="0" cy="0"/>
          <a:chOff x="0" y="0"/>
          <a:chExt cx="0" cy="0"/>
        </a:xfrm>
      </p:grpSpPr>
      <p:sp>
        <p:nvSpPr>
          <p:cNvPr id="775" name="Shape 7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76" name="Shape 7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0" name="Shape 780"/>
        <p:cNvGrpSpPr/>
        <p:nvPr/>
      </p:nvGrpSpPr>
      <p:grpSpPr>
        <a:xfrm>
          <a:off x="0" y="0"/>
          <a:ext cx="0" cy="0"/>
          <a:chOff x="0" y="0"/>
          <a:chExt cx="0" cy="0"/>
        </a:xfrm>
      </p:grpSpPr>
      <p:sp>
        <p:nvSpPr>
          <p:cNvPr id="781" name="Shape 7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82" name="Shape 7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6" name="Shape 786"/>
        <p:cNvGrpSpPr/>
        <p:nvPr/>
      </p:nvGrpSpPr>
      <p:grpSpPr>
        <a:xfrm>
          <a:off x="0" y="0"/>
          <a:ext cx="0" cy="0"/>
          <a:chOff x="0" y="0"/>
          <a:chExt cx="0" cy="0"/>
        </a:xfrm>
      </p:grpSpPr>
      <p:sp>
        <p:nvSpPr>
          <p:cNvPr id="787" name="Shape 7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88" name="Shape 78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3" name="Shape 793"/>
        <p:cNvGrpSpPr/>
        <p:nvPr/>
      </p:nvGrpSpPr>
      <p:grpSpPr>
        <a:xfrm>
          <a:off x="0" y="0"/>
          <a:ext cx="0" cy="0"/>
          <a:chOff x="0" y="0"/>
          <a:chExt cx="0" cy="0"/>
        </a:xfrm>
      </p:grpSpPr>
      <p:sp>
        <p:nvSpPr>
          <p:cNvPr id="794" name="Shape 7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95" name="Shape 79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0" name="Shape 800"/>
        <p:cNvGrpSpPr/>
        <p:nvPr/>
      </p:nvGrpSpPr>
      <p:grpSpPr>
        <a:xfrm>
          <a:off x="0" y="0"/>
          <a:ext cx="0" cy="0"/>
          <a:chOff x="0" y="0"/>
          <a:chExt cx="0" cy="0"/>
        </a:xfrm>
      </p:grpSpPr>
      <p:sp>
        <p:nvSpPr>
          <p:cNvPr id="801" name="Shape 80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02" name="Shape 80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Shape 12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1" name="Shape 12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6" name="Shape 1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7" name="Shape 1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9" name="Shape 1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5" name="Shape 1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1" name="Shape 1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7" name="Shape 1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4" name="Shape 17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5" name="Shape 1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1" name="Shape 1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Shape 1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7" name="Shape 1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3" name="Shape 2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9" name="Shape 2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4" name="Shape 21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Shape 2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0" name="Shape 2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2" name="Shape 2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7" name="Shape 2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Shape 2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3" name="Shape 2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Shape 2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9" name="Shape 2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8" name="Shape 25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6" name="Shape 2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2" name="Shape 27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8" name="Shape 2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Shape 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5" name="Shape 7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Shape 2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0" name="Shape 29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8" name="Shape 3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Shape 3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7" name="Shape 31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Shape 3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6" name="Shape 3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4" name="Shape 3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Shape 3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0" name="Shape 3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Shape 3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7" name="Shape 3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Shape 3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69" name="Shape 3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1" name="Shape 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7" name="Shape 37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Shape 3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83" name="Shape 38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0" name="Shape 39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5" name="Shape 395"/>
        <p:cNvGrpSpPr/>
        <p:nvPr/>
      </p:nvGrpSpPr>
      <p:grpSpPr>
        <a:xfrm>
          <a:off x="0" y="0"/>
          <a:ext cx="0" cy="0"/>
          <a:chOff x="0" y="0"/>
          <a:chExt cx="0" cy="0"/>
        </a:xfrm>
      </p:grpSpPr>
      <p:sp>
        <p:nvSpPr>
          <p:cNvPr id="396" name="Shape 3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97" name="Shape 3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Shape 4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08" name="Shape 4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4" name="Shape 414"/>
        <p:cNvGrpSpPr/>
        <p:nvPr/>
      </p:nvGrpSpPr>
      <p:grpSpPr>
        <a:xfrm>
          <a:off x="0" y="0"/>
          <a:ext cx="0" cy="0"/>
          <a:chOff x="0" y="0"/>
          <a:chExt cx="0" cy="0"/>
        </a:xfrm>
      </p:grpSpPr>
      <p:sp>
        <p:nvSpPr>
          <p:cNvPr id="415" name="Shape 4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16" name="Shape 41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Shape 4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35" name="Shape 43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Shape 4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42" name="Shape 4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7" name="Shape 447"/>
        <p:cNvGrpSpPr/>
        <p:nvPr/>
      </p:nvGrpSpPr>
      <p:grpSpPr>
        <a:xfrm>
          <a:off x="0" y="0"/>
          <a:ext cx="0" cy="0"/>
          <a:chOff x="0" y="0"/>
          <a:chExt cx="0" cy="0"/>
        </a:xfrm>
      </p:grpSpPr>
      <p:sp>
        <p:nvSpPr>
          <p:cNvPr id="448" name="Shape 4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49" name="Shape 4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5" name="Shape 455"/>
        <p:cNvGrpSpPr/>
        <p:nvPr/>
      </p:nvGrpSpPr>
      <p:grpSpPr>
        <a:xfrm>
          <a:off x="0" y="0"/>
          <a:ext cx="0" cy="0"/>
          <a:chOff x="0" y="0"/>
          <a:chExt cx="0" cy="0"/>
        </a:xfrm>
      </p:grpSpPr>
      <p:sp>
        <p:nvSpPr>
          <p:cNvPr id="456" name="Shape 4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57" name="Shape 4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7" name="Shape 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Shape 4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64" name="Shape 46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Shape 4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70" name="Shape 4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Shape 4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76" name="Shape 4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Shape 4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81" name="Shape 4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5" name="Shape 485"/>
        <p:cNvGrpSpPr/>
        <p:nvPr/>
      </p:nvGrpSpPr>
      <p:grpSpPr>
        <a:xfrm>
          <a:off x="0" y="0"/>
          <a:ext cx="0" cy="0"/>
          <a:chOff x="0" y="0"/>
          <a:chExt cx="0" cy="0"/>
        </a:xfrm>
      </p:grpSpPr>
      <p:sp>
        <p:nvSpPr>
          <p:cNvPr id="486" name="Shape 4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87" name="Shape 4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Shape 4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94" name="Shape 49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1" name="Shape 501"/>
        <p:cNvGrpSpPr/>
        <p:nvPr/>
      </p:nvGrpSpPr>
      <p:grpSpPr>
        <a:xfrm>
          <a:off x="0" y="0"/>
          <a:ext cx="0" cy="0"/>
          <a:chOff x="0" y="0"/>
          <a:chExt cx="0" cy="0"/>
        </a:xfrm>
      </p:grpSpPr>
      <p:sp>
        <p:nvSpPr>
          <p:cNvPr id="502" name="Shape 5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03" name="Shape 5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7" name="Shape 507"/>
        <p:cNvGrpSpPr/>
        <p:nvPr/>
      </p:nvGrpSpPr>
      <p:grpSpPr>
        <a:xfrm>
          <a:off x="0" y="0"/>
          <a:ext cx="0" cy="0"/>
          <a:chOff x="0" y="0"/>
          <a:chExt cx="0" cy="0"/>
        </a:xfrm>
      </p:grpSpPr>
      <p:sp>
        <p:nvSpPr>
          <p:cNvPr id="508" name="Shape 5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09" name="Shape 5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3" name="Shape 513"/>
        <p:cNvGrpSpPr/>
        <p:nvPr/>
      </p:nvGrpSpPr>
      <p:grpSpPr>
        <a:xfrm>
          <a:off x="0" y="0"/>
          <a:ext cx="0" cy="0"/>
          <a:chOff x="0" y="0"/>
          <a:chExt cx="0" cy="0"/>
        </a:xfrm>
      </p:grpSpPr>
      <p:sp>
        <p:nvSpPr>
          <p:cNvPr id="514" name="Shape 5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15" name="Shape 5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sz="900">
              <a:highlight>
                <a:srgbClr val="FBFCC5"/>
              </a:highlight>
            </a:endParaRPr>
          </a:p>
          <a:p>
            <a:pPr indent="-285750" lvl="0" marL="457200" rtl="0">
              <a:spcBef>
                <a:spcPts val="0"/>
              </a:spcBef>
              <a:spcAft>
                <a:spcPts val="0"/>
              </a:spcAft>
              <a:buSzPts val="900"/>
              <a:buChar char="-"/>
            </a:pPr>
            <a:r>
              <a:rPr lang="fr" sz="900">
                <a:highlight>
                  <a:srgbClr val="FBFCC5"/>
                </a:highlight>
              </a:rPr>
              <a:t>La modification du contenu devrait être restreint aux membres du Groupe d'enseignement médical étudiant, aux professeurs et à certains rédacteurs sélectionnés par la Faculté.</a:t>
            </a:r>
            <a:endParaRPr sz="900">
              <a:highlight>
                <a:srgbClr val="FBFCC5"/>
              </a:highlight>
            </a:endParaRPr>
          </a:p>
          <a:p>
            <a:pPr indent="-285750" lvl="0" marL="457200">
              <a:spcBef>
                <a:spcPts val="0"/>
              </a:spcBef>
              <a:spcAft>
                <a:spcPts val="0"/>
              </a:spcAft>
              <a:buSzPts val="900"/>
              <a:buChar char="-"/>
            </a:pPr>
            <a:r>
              <a:rPr lang="fr" sz="900">
                <a:highlight>
                  <a:srgbClr val="FBFCC5"/>
                </a:highlight>
              </a:rPr>
              <a:t>La modification du contenu devrait être restreint aux professeurs et à certains rédacteurs sélectionnés par la Faculté.</a:t>
            </a:r>
            <a:endParaRPr sz="900">
              <a:highlight>
                <a:srgbClr val="FBFCC5"/>
              </a:highlight>
            </a:endParaRPr>
          </a:p>
          <a:p>
            <a:pPr indent="0" lvl="0" marL="0">
              <a:spcBef>
                <a:spcPts val="0"/>
              </a:spcBef>
              <a:spcAft>
                <a:spcPts val="0"/>
              </a:spcAft>
              <a:buNone/>
            </a:pPr>
            <a:r>
              <a:t/>
            </a:r>
            <a:endParaRPr sz="900">
              <a:highlight>
                <a:srgbClr val="FBFCC5"/>
              </a:highlight>
            </a:endParaRPr>
          </a:p>
          <a:p>
            <a:pPr indent="0" lvl="0" marL="0">
              <a:spcBef>
                <a:spcPts val="0"/>
              </a:spcBef>
              <a:spcAft>
                <a:spcPts val="0"/>
              </a:spcAft>
              <a:buNone/>
            </a:pPr>
            <a:r>
              <a:t/>
            </a:r>
            <a:endParaRPr sz="900">
              <a:highlight>
                <a:srgbClr val="FBFCC5"/>
              </a:highlight>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2" name="Shape 522"/>
        <p:cNvGrpSpPr/>
        <p:nvPr/>
      </p:nvGrpSpPr>
      <p:grpSpPr>
        <a:xfrm>
          <a:off x="0" y="0"/>
          <a:ext cx="0" cy="0"/>
          <a:chOff x="0" y="0"/>
          <a:chExt cx="0" cy="0"/>
        </a:xfrm>
      </p:grpSpPr>
      <p:sp>
        <p:nvSpPr>
          <p:cNvPr id="523" name="Shape 5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4" name="Shape 52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Shape 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3" name="Shape 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Shape 5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31" name="Shape 53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Shape 5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37" name="Shape 5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8" name="Shape 548"/>
        <p:cNvGrpSpPr/>
        <p:nvPr/>
      </p:nvGrpSpPr>
      <p:grpSpPr>
        <a:xfrm>
          <a:off x="0" y="0"/>
          <a:ext cx="0" cy="0"/>
          <a:chOff x="0" y="0"/>
          <a:chExt cx="0" cy="0"/>
        </a:xfrm>
      </p:grpSpPr>
      <p:sp>
        <p:nvSpPr>
          <p:cNvPr id="549" name="Shape 5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50" name="Shape 5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5" name="Shape 555"/>
        <p:cNvGrpSpPr/>
        <p:nvPr/>
      </p:nvGrpSpPr>
      <p:grpSpPr>
        <a:xfrm>
          <a:off x="0" y="0"/>
          <a:ext cx="0" cy="0"/>
          <a:chOff x="0" y="0"/>
          <a:chExt cx="0" cy="0"/>
        </a:xfrm>
      </p:grpSpPr>
      <p:sp>
        <p:nvSpPr>
          <p:cNvPr id="556" name="Shape 5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57" name="Shape 55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2" name="Shape 562"/>
        <p:cNvGrpSpPr/>
        <p:nvPr/>
      </p:nvGrpSpPr>
      <p:grpSpPr>
        <a:xfrm>
          <a:off x="0" y="0"/>
          <a:ext cx="0" cy="0"/>
          <a:chOff x="0" y="0"/>
          <a:chExt cx="0" cy="0"/>
        </a:xfrm>
      </p:grpSpPr>
      <p:sp>
        <p:nvSpPr>
          <p:cNvPr id="563" name="Shape 5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4" name="Shape 56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7" name="Shape 567"/>
        <p:cNvGrpSpPr/>
        <p:nvPr/>
      </p:nvGrpSpPr>
      <p:grpSpPr>
        <a:xfrm>
          <a:off x="0" y="0"/>
          <a:ext cx="0" cy="0"/>
          <a:chOff x="0" y="0"/>
          <a:chExt cx="0" cy="0"/>
        </a:xfrm>
      </p:grpSpPr>
      <p:sp>
        <p:nvSpPr>
          <p:cNvPr id="568" name="Shape 5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9" name="Shape 56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3" name="Shape 573"/>
        <p:cNvGrpSpPr/>
        <p:nvPr/>
      </p:nvGrpSpPr>
      <p:grpSpPr>
        <a:xfrm>
          <a:off x="0" y="0"/>
          <a:ext cx="0" cy="0"/>
          <a:chOff x="0" y="0"/>
          <a:chExt cx="0" cy="0"/>
        </a:xfrm>
      </p:grpSpPr>
      <p:sp>
        <p:nvSpPr>
          <p:cNvPr id="574" name="Shape 5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75" name="Shape 57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9" name="Shape 579"/>
        <p:cNvGrpSpPr/>
        <p:nvPr/>
      </p:nvGrpSpPr>
      <p:grpSpPr>
        <a:xfrm>
          <a:off x="0" y="0"/>
          <a:ext cx="0" cy="0"/>
          <a:chOff x="0" y="0"/>
          <a:chExt cx="0" cy="0"/>
        </a:xfrm>
      </p:grpSpPr>
      <p:sp>
        <p:nvSpPr>
          <p:cNvPr id="580" name="Shape 5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1" name="Shape 5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7" name="Shape 587"/>
        <p:cNvGrpSpPr/>
        <p:nvPr/>
      </p:nvGrpSpPr>
      <p:grpSpPr>
        <a:xfrm>
          <a:off x="0" y="0"/>
          <a:ext cx="0" cy="0"/>
          <a:chOff x="0" y="0"/>
          <a:chExt cx="0" cy="0"/>
        </a:xfrm>
      </p:grpSpPr>
      <p:sp>
        <p:nvSpPr>
          <p:cNvPr id="588" name="Shape 5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9" name="Shape 5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3" name="Shape 593"/>
        <p:cNvGrpSpPr/>
        <p:nvPr/>
      </p:nvGrpSpPr>
      <p:grpSpPr>
        <a:xfrm>
          <a:off x="0" y="0"/>
          <a:ext cx="0" cy="0"/>
          <a:chOff x="0" y="0"/>
          <a:chExt cx="0" cy="0"/>
        </a:xfrm>
      </p:grpSpPr>
      <p:sp>
        <p:nvSpPr>
          <p:cNvPr id="594" name="Shape 5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95" name="Shape 59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Shape 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9" name="Shape 9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lang="fr" sz="1200">
                <a:latin typeface="Average"/>
                <a:ea typeface="Average"/>
                <a:cs typeface="Average"/>
                <a:sym typeface="Average"/>
              </a:rPr>
              <a:t>Wiki = type de site web collaboratif (signifie rapide = hawaïen), vocation à s’améliorer rapidement et à être constamment active de par son mode de fonctionnement</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Pedia = instruction/éducation (grec)</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Nupedia mars 2000</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Exigeait la participation de contributeurs hautement qualifiés</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Lenteur de la progression</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Projet plus simple, plus ouvert</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Très peu de maintenance et en général très peu risqué</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&gt;200 langues</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Générosités des donateurs</a:t>
            </a:r>
            <a:endParaRPr sz="1200">
              <a:latin typeface="Average"/>
              <a:ea typeface="Average"/>
              <a:cs typeface="Average"/>
              <a:sym typeface="Average"/>
            </a:endParaRPr>
          </a:p>
          <a:p>
            <a:pPr indent="0" lvl="0" marL="0" rtl="0">
              <a:lnSpc>
                <a:spcPct val="115000"/>
              </a:lnSpc>
              <a:spcBef>
                <a:spcPts val="0"/>
              </a:spcBef>
              <a:spcAft>
                <a:spcPts val="0"/>
              </a:spcAft>
              <a:buNone/>
            </a:pPr>
            <a:r>
              <a:rPr lang="fr" sz="1200">
                <a:latin typeface="Average"/>
                <a:ea typeface="Average"/>
                <a:cs typeface="Average"/>
                <a:sym typeface="Average"/>
              </a:rPr>
              <a:t>Pas de publicité </a:t>
            </a:r>
            <a:endParaRPr sz="1200">
              <a:latin typeface="Average"/>
              <a:ea typeface="Average"/>
              <a:cs typeface="Average"/>
              <a:sym typeface="Average"/>
            </a:endParaRPr>
          </a:p>
          <a:p>
            <a:pPr indent="0" lvl="0" marL="0">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9" name="Shape 599"/>
        <p:cNvGrpSpPr/>
        <p:nvPr/>
      </p:nvGrpSpPr>
      <p:grpSpPr>
        <a:xfrm>
          <a:off x="0" y="0"/>
          <a:ext cx="0" cy="0"/>
          <a:chOff x="0" y="0"/>
          <a:chExt cx="0" cy="0"/>
        </a:xfrm>
      </p:grpSpPr>
      <p:sp>
        <p:nvSpPr>
          <p:cNvPr id="600" name="Shape 6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1" name="Shape 6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4" name="Shape 604"/>
        <p:cNvGrpSpPr/>
        <p:nvPr/>
      </p:nvGrpSpPr>
      <p:grpSpPr>
        <a:xfrm>
          <a:off x="0" y="0"/>
          <a:ext cx="0" cy="0"/>
          <a:chOff x="0" y="0"/>
          <a:chExt cx="0" cy="0"/>
        </a:xfrm>
      </p:grpSpPr>
      <p:sp>
        <p:nvSpPr>
          <p:cNvPr id="605" name="Shape 6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6" name="Shape 60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0" name="Shape 610"/>
        <p:cNvGrpSpPr/>
        <p:nvPr/>
      </p:nvGrpSpPr>
      <p:grpSpPr>
        <a:xfrm>
          <a:off x="0" y="0"/>
          <a:ext cx="0" cy="0"/>
          <a:chOff x="0" y="0"/>
          <a:chExt cx="0" cy="0"/>
        </a:xfrm>
      </p:grpSpPr>
      <p:sp>
        <p:nvSpPr>
          <p:cNvPr id="611" name="Shape 6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12" name="Shape 61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nSpc>
                <a:spcPct val="115000"/>
              </a:lnSpc>
              <a:spcBef>
                <a:spcPts val="1200"/>
              </a:spcBef>
              <a:spcAft>
                <a:spcPts val="0"/>
              </a:spcAft>
              <a:buNone/>
            </a:pPr>
            <a:r>
              <a:t/>
            </a:r>
            <a:endParaRPr sz="1050">
              <a:solidFill>
                <a:srgbClr val="252525"/>
              </a:solidFill>
            </a:endParaRPr>
          </a:p>
          <a:p>
            <a:pPr indent="0" lvl="0" marL="0">
              <a:spcBef>
                <a:spcPts val="20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6" name="Shape 616"/>
        <p:cNvGrpSpPr/>
        <p:nvPr/>
      </p:nvGrpSpPr>
      <p:grpSpPr>
        <a:xfrm>
          <a:off x="0" y="0"/>
          <a:ext cx="0" cy="0"/>
          <a:chOff x="0" y="0"/>
          <a:chExt cx="0" cy="0"/>
        </a:xfrm>
      </p:grpSpPr>
      <p:sp>
        <p:nvSpPr>
          <p:cNvPr id="617" name="Shape 6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18" name="Shape 6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2" name="Shape 622"/>
        <p:cNvGrpSpPr/>
        <p:nvPr/>
      </p:nvGrpSpPr>
      <p:grpSpPr>
        <a:xfrm>
          <a:off x="0" y="0"/>
          <a:ext cx="0" cy="0"/>
          <a:chOff x="0" y="0"/>
          <a:chExt cx="0" cy="0"/>
        </a:xfrm>
      </p:grpSpPr>
      <p:sp>
        <p:nvSpPr>
          <p:cNvPr id="623" name="Shape 6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4" name="Shape 62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0" name="Shape 630"/>
        <p:cNvGrpSpPr/>
        <p:nvPr/>
      </p:nvGrpSpPr>
      <p:grpSpPr>
        <a:xfrm>
          <a:off x="0" y="0"/>
          <a:ext cx="0" cy="0"/>
          <a:chOff x="0" y="0"/>
          <a:chExt cx="0" cy="0"/>
        </a:xfrm>
      </p:grpSpPr>
      <p:sp>
        <p:nvSpPr>
          <p:cNvPr id="631" name="Shape 6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32" name="Shape 6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9" name="Shape 639"/>
        <p:cNvGrpSpPr/>
        <p:nvPr/>
      </p:nvGrpSpPr>
      <p:grpSpPr>
        <a:xfrm>
          <a:off x="0" y="0"/>
          <a:ext cx="0" cy="0"/>
          <a:chOff x="0" y="0"/>
          <a:chExt cx="0" cy="0"/>
        </a:xfrm>
      </p:grpSpPr>
      <p:sp>
        <p:nvSpPr>
          <p:cNvPr id="640" name="Shape 6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41" name="Shape 6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5" name="Shape 645"/>
        <p:cNvGrpSpPr/>
        <p:nvPr/>
      </p:nvGrpSpPr>
      <p:grpSpPr>
        <a:xfrm>
          <a:off x="0" y="0"/>
          <a:ext cx="0" cy="0"/>
          <a:chOff x="0" y="0"/>
          <a:chExt cx="0" cy="0"/>
        </a:xfrm>
      </p:grpSpPr>
      <p:sp>
        <p:nvSpPr>
          <p:cNvPr id="646" name="Shape 6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47" name="Shape 64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3" name="Shape 653"/>
        <p:cNvGrpSpPr/>
        <p:nvPr/>
      </p:nvGrpSpPr>
      <p:grpSpPr>
        <a:xfrm>
          <a:off x="0" y="0"/>
          <a:ext cx="0" cy="0"/>
          <a:chOff x="0" y="0"/>
          <a:chExt cx="0" cy="0"/>
        </a:xfrm>
      </p:grpSpPr>
      <p:sp>
        <p:nvSpPr>
          <p:cNvPr id="654" name="Shape 6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55" name="Shape 6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0" name="Shape 660"/>
        <p:cNvGrpSpPr/>
        <p:nvPr/>
      </p:nvGrpSpPr>
      <p:grpSpPr>
        <a:xfrm>
          <a:off x="0" y="0"/>
          <a:ext cx="0" cy="0"/>
          <a:chOff x="0" y="0"/>
          <a:chExt cx="0" cy="0"/>
        </a:xfrm>
      </p:grpSpPr>
      <p:sp>
        <p:nvSpPr>
          <p:cNvPr id="661" name="Shape 6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62" name="Shape 6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5" name="Shape 1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6" name="Shape 666"/>
        <p:cNvGrpSpPr/>
        <p:nvPr/>
      </p:nvGrpSpPr>
      <p:grpSpPr>
        <a:xfrm>
          <a:off x="0" y="0"/>
          <a:ext cx="0" cy="0"/>
          <a:chOff x="0" y="0"/>
          <a:chExt cx="0" cy="0"/>
        </a:xfrm>
      </p:grpSpPr>
      <p:sp>
        <p:nvSpPr>
          <p:cNvPr id="667" name="Shape 6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68" name="Shape 66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 name="Shape 674"/>
        <p:cNvGrpSpPr/>
        <p:nvPr/>
      </p:nvGrpSpPr>
      <p:grpSpPr>
        <a:xfrm>
          <a:off x="0" y="0"/>
          <a:ext cx="0" cy="0"/>
          <a:chOff x="0" y="0"/>
          <a:chExt cx="0" cy="0"/>
        </a:xfrm>
      </p:grpSpPr>
      <p:sp>
        <p:nvSpPr>
          <p:cNvPr id="675" name="Shape 6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76" name="Shape 67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1" name="Shape 681"/>
        <p:cNvGrpSpPr/>
        <p:nvPr/>
      </p:nvGrpSpPr>
      <p:grpSpPr>
        <a:xfrm>
          <a:off x="0" y="0"/>
          <a:ext cx="0" cy="0"/>
          <a:chOff x="0" y="0"/>
          <a:chExt cx="0" cy="0"/>
        </a:xfrm>
      </p:grpSpPr>
      <p:sp>
        <p:nvSpPr>
          <p:cNvPr id="682" name="Shape 6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83" name="Shape 68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7" name="Shape 687"/>
        <p:cNvGrpSpPr/>
        <p:nvPr/>
      </p:nvGrpSpPr>
      <p:grpSpPr>
        <a:xfrm>
          <a:off x="0" y="0"/>
          <a:ext cx="0" cy="0"/>
          <a:chOff x="0" y="0"/>
          <a:chExt cx="0" cy="0"/>
        </a:xfrm>
      </p:grpSpPr>
      <p:sp>
        <p:nvSpPr>
          <p:cNvPr id="688" name="Shape 6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89" name="Shape 6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5" name="Shape 695"/>
        <p:cNvGrpSpPr/>
        <p:nvPr/>
      </p:nvGrpSpPr>
      <p:grpSpPr>
        <a:xfrm>
          <a:off x="0" y="0"/>
          <a:ext cx="0" cy="0"/>
          <a:chOff x="0" y="0"/>
          <a:chExt cx="0" cy="0"/>
        </a:xfrm>
      </p:grpSpPr>
      <p:sp>
        <p:nvSpPr>
          <p:cNvPr id="696" name="Shape 6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7" name="Shape 69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1" name="Shape 701"/>
        <p:cNvGrpSpPr/>
        <p:nvPr/>
      </p:nvGrpSpPr>
      <p:grpSpPr>
        <a:xfrm>
          <a:off x="0" y="0"/>
          <a:ext cx="0" cy="0"/>
          <a:chOff x="0" y="0"/>
          <a:chExt cx="0" cy="0"/>
        </a:xfrm>
      </p:grpSpPr>
      <p:sp>
        <p:nvSpPr>
          <p:cNvPr id="702" name="Shape 7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03" name="Shape 7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6" name="Shape 706"/>
        <p:cNvGrpSpPr/>
        <p:nvPr/>
      </p:nvGrpSpPr>
      <p:grpSpPr>
        <a:xfrm>
          <a:off x="0" y="0"/>
          <a:ext cx="0" cy="0"/>
          <a:chOff x="0" y="0"/>
          <a:chExt cx="0" cy="0"/>
        </a:xfrm>
      </p:grpSpPr>
      <p:sp>
        <p:nvSpPr>
          <p:cNvPr id="707" name="Shape 7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08" name="Shape 7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2" name="Shape 712"/>
        <p:cNvGrpSpPr/>
        <p:nvPr/>
      </p:nvGrpSpPr>
      <p:grpSpPr>
        <a:xfrm>
          <a:off x="0" y="0"/>
          <a:ext cx="0" cy="0"/>
          <a:chOff x="0" y="0"/>
          <a:chExt cx="0" cy="0"/>
        </a:xfrm>
      </p:grpSpPr>
      <p:sp>
        <p:nvSpPr>
          <p:cNvPr id="713" name="Shape 71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14" name="Shape 71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8" name="Shape 718"/>
        <p:cNvGrpSpPr/>
        <p:nvPr/>
      </p:nvGrpSpPr>
      <p:grpSpPr>
        <a:xfrm>
          <a:off x="0" y="0"/>
          <a:ext cx="0" cy="0"/>
          <a:chOff x="0" y="0"/>
          <a:chExt cx="0" cy="0"/>
        </a:xfrm>
      </p:grpSpPr>
      <p:sp>
        <p:nvSpPr>
          <p:cNvPr id="719" name="Shape 71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20" name="Shape 7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4" name="Shape 724"/>
        <p:cNvGrpSpPr/>
        <p:nvPr/>
      </p:nvGrpSpPr>
      <p:grpSpPr>
        <a:xfrm>
          <a:off x="0" y="0"/>
          <a:ext cx="0" cy="0"/>
          <a:chOff x="0" y="0"/>
          <a:chExt cx="0" cy="0"/>
        </a:xfrm>
      </p:grpSpPr>
      <p:sp>
        <p:nvSpPr>
          <p:cNvPr id="725" name="Shape 7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26" name="Shape 7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grpSp>
        <p:nvGrpSpPr>
          <p:cNvPr id="10" name="Shape 10"/>
          <p:cNvGrpSpPr/>
          <p:nvPr/>
        </p:nvGrpSpPr>
        <p:grpSpPr>
          <a:xfrm>
            <a:off x="4350279" y="2855377"/>
            <a:ext cx="443589" cy="105632"/>
            <a:chOff x="4137525" y="2915950"/>
            <a:chExt cx="869100" cy="207000"/>
          </a:xfrm>
        </p:grpSpPr>
        <p:sp>
          <p:nvSpPr>
            <p:cNvPr id="11" name="Shape 11"/>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 name="Shape 1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 name="Shape 13"/>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grpSp>
      <p:sp>
        <p:nvSpPr>
          <p:cNvPr id="14" name="Shape 14"/>
          <p:cNvSpPr txBox="1"/>
          <p:nvPr>
            <p:ph type="ctrTitle"/>
          </p:nvPr>
        </p:nvSpPr>
        <p:spPr>
          <a:xfrm>
            <a:off x="671258" y="990800"/>
            <a:ext cx="7801500" cy="17301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Shape 15"/>
          <p:cNvSpPr txBox="1"/>
          <p:nvPr>
            <p:ph idx="1" type="subTitle"/>
          </p:nvPr>
        </p:nvSpPr>
        <p:spPr>
          <a:xfrm>
            <a:off x="671250" y="3174876"/>
            <a:ext cx="78015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Shape 16"/>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9" name="Shape 49"/>
        <p:cNvGrpSpPr/>
        <p:nvPr/>
      </p:nvGrpSpPr>
      <p:grpSpPr>
        <a:xfrm>
          <a:off x="0" y="0"/>
          <a:ext cx="0" cy="0"/>
          <a:chOff x="0" y="0"/>
          <a:chExt cx="0" cy="0"/>
        </a:xfrm>
      </p:grpSpPr>
      <p:sp>
        <p:nvSpPr>
          <p:cNvPr id="50" name="Shape 50"/>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Shape 51"/>
          <p:cNvSpPr txBox="1"/>
          <p:nvPr>
            <p:ph idx="1" type="body"/>
          </p:nvPr>
        </p:nvSpPr>
        <p:spPr>
          <a:xfrm>
            <a:off x="311700" y="32284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Shape 52"/>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7" name="Shape 17"/>
        <p:cNvGrpSpPr/>
        <p:nvPr/>
      </p:nvGrpSpPr>
      <p:grpSpPr>
        <a:xfrm>
          <a:off x="0" y="0"/>
          <a:ext cx="0" cy="0"/>
          <a:chOff x="0" y="0"/>
          <a:chExt cx="0" cy="0"/>
        </a:xfrm>
      </p:grpSpPr>
      <p:sp>
        <p:nvSpPr>
          <p:cNvPr id="18" name="Shape 18"/>
          <p:cNvSpPr txBox="1"/>
          <p:nvPr>
            <p:ph type="title"/>
          </p:nvPr>
        </p:nvSpPr>
        <p:spPr>
          <a:xfrm>
            <a:off x="671250" y="2141250"/>
            <a:ext cx="7852200" cy="8610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Shape 19"/>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Shape 22"/>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Shape 23"/>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Shape 26"/>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Shape 27"/>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Shape 28"/>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Shape 31"/>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2" name="Shape 32"/>
        <p:cNvGrpSpPr/>
        <p:nvPr/>
      </p:nvGrpSpPr>
      <p:grpSpPr>
        <a:xfrm>
          <a:off x="0" y="0"/>
          <a:ext cx="0" cy="0"/>
          <a:chOff x="0" y="0"/>
          <a:chExt cx="0" cy="0"/>
        </a:xfrm>
      </p:grpSpPr>
      <p:sp>
        <p:nvSpPr>
          <p:cNvPr id="33" name="Shape 33"/>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Shape 34"/>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Shape 35"/>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Shape 37"/>
          <p:cNvSpPr txBox="1"/>
          <p:nvPr>
            <p:ph type="title"/>
          </p:nvPr>
        </p:nvSpPr>
        <p:spPr>
          <a:xfrm>
            <a:off x="490250" y="526350"/>
            <a:ext cx="6227100" cy="40908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Shape 38"/>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9" name="Shape 39"/>
        <p:cNvGrpSpPr/>
        <p:nvPr/>
      </p:nvGrpSpPr>
      <p:grpSpPr>
        <a:xfrm>
          <a:off x="0" y="0"/>
          <a:ext cx="0" cy="0"/>
          <a:chOff x="0" y="0"/>
          <a:chExt cx="0" cy="0"/>
        </a:xfrm>
      </p:grpSpPr>
      <p:sp>
        <p:nvSpPr>
          <p:cNvPr id="40" name="Shape 40"/>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cxnSp>
        <p:nvCxnSpPr>
          <p:cNvPr id="41" name="Shape 41"/>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Shape 42"/>
          <p:cNvSpPr txBox="1"/>
          <p:nvPr>
            <p:ph type="title"/>
          </p:nvPr>
        </p:nvSpPr>
        <p:spPr>
          <a:xfrm>
            <a:off x="265500" y="1081400"/>
            <a:ext cx="4045200" cy="1710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Shape 43"/>
          <p:cNvSpPr txBox="1"/>
          <p:nvPr>
            <p:ph idx="1" type="subTitle"/>
          </p:nvPr>
        </p:nvSpPr>
        <p:spPr>
          <a:xfrm>
            <a:off x="265500" y="2845201"/>
            <a:ext cx="4045200" cy="13455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Shape 44"/>
          <p:cNvSpPr txBox="1"/>
          <p:nvPr>
            <p:ph idx="2" type="body"/>
          </p:nvPr>
        </p:nvSpPr>
        <p:spPr>
          <a:xfrm>
            <a:off x="4939500" y="724200"/>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45" name="Shape 45"/>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6" name="Shape 46"/>
        <p:cNvGrpSpPr/>
        <p:nvPr/>
      </p:nvGrpSpPr>
      <p:grpSpPr>
        <a:xfrm>
          <a:off x="0" y="0"/>
          <a:ext cx="0" cy="0"/>
          <a:chOff x="0" y="0"/>
          <a:chExt cx="0" cy="0"/>
        </a:xfrm>
      </p:grpSpPr>
      <p:sp>
        <p:nvSpPr>
          <p:cNvPr id="47" name="Shape 47"/>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Shape 48"/>
          <p:cNvSpPr txBox="1"/>
          <p:nvPr>
            <p:ph idx="12" type="sldNum"/>
          </p:nvPr>
        </p:nvSpPr>
        <p:spPr>
          <a:xfrm>
            <a:off x="8490250" y="468100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late">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160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1600"/>
              </a:spcBef>
              <a:spcAft>
                <a:spcPts val="160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Shape 8"/>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 Id="rId3" Type="http://schemas.openxmlformats.org/officeDocument/2006/relationships/image" Target="../media/image96.png"/><Relationship Id="rId4" Type="http://schemas.openxmlformats.org/officeDocument/2006/relationships/image" Target="../media/image101.png"/><Relationship Id="rId5" Type="http://schemas.openxmlformats.org/officeDocument/2006/relationships/image" Target="../media/image9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9.xml"/><Relationship Id="rId3" Type="http://schemas.openxmlformats.org/officeDocument/2006/relationships/image" Target="../media/image9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0.xml"/><Relationship Id="rId3" Type="http://schemas.openxmlformats.org/officeDocument/2006/relationships/image" Target="../media/image9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7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8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77.png"/><Relationship Id="rId4" Type="http://schemas.openxmlformats.org/officeDocument/2006/relationships/image" Target="../media/image5.png"/><Relationship Id="rId5" Type="http://schemas.openxmlformats.org/officeDocument/2006/relationships/image" Target="../media/image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55.png"/><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86.png"/><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66.png"/><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1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1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63.png"/><Relationship Id="rId4" Type="http://schemas.openxmlformats.org/officeDocument/2006/relationships/image" Target="../media/image24.png"/><Relationship Id="rId5" Type="http://schemas.openxmlformats.org/officeDocument/2006/relationships/image" Target="../media/image16.png"/><Relationship Id="rId6" Type="http://schemas.openxmlformats.org/officeDocument/2006/relationships/image" Target="../media/image1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62.png"/><Relationship Id="rId4" Type="http://schemas.openxmlformats.org/officeDocument/2006/relationships/image" Target="../media/image22.png"/><Relationship Id="rId5"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8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27.pn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33.png"/><Relationship Id="rId6" Type="http://schemas.openxmlformats.org/officeDocument/2006/relationships/image" Target="../media/image3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2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28.png"/><Relationship Id="rId4" Type="http://schemas.openxmlformats.org/officeDocument/2006/relationships/image" Target="../media/image35.png"/><Relationship Id="rId5" Type="http://schemas.openxmlformats.org/officeDocument/2006/relationships/image" Target="../media/image31.png"/><Relationship Id="rId6" Type="http://schemas.openxmlformats.org/officeDocument/2006/relationships/image" Target="../media/image34.png"/><Relationship Id="rId7" Type="http://schemas.openxmlformats.org/officeDocument/2006/relationships/image" Target="../media/image36.png"/><Relationship Id="rId8" Type="http://schemas.openxmlformats.org/officeDocument/2006/relationships/image" Target="../media/image3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39.png"/><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43.png"/><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45.png"/><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40.pn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42.png"/><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41.png"/><Relationship Id="rId4" Type="http://schemas.openxmlformats.org/officeDocument/2006/relationships/image" Target="../media/image52.png"/><Relationship Id="rId5" Type="http://schemas.openxmlformats.org/officeDocument/2006/relationships/image" Target="../media/image54.png"/><Relationship Id="rId6" Type="http://schemas.openxmlformats.org/officeDocument/2006/relationships/image" Target="../media/image5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5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5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 Id="rId3" Type="http://schemas.openxmlformats.org/officeDocument/2006/relationships/image" Target="../media/image5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51.png"/><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5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56.png"/><Relationship Id="rId4" Type="http://schemas.openxmlformats.org/officeDocument/2006/relationships/image" Target="../media/image61.png"/><Relationship Id="rId10" Type="http://schemas.openxmlformats.org/officeDocument/2006/relationships/image" Target="../media/image74.png"/><Relationship Id="rId9" Type="http://schemas.openxmlformats.org/officeDocument/2006/relationships/image" Target="../media/image69.png"/><Relationship Id="rId5" Type="http://schemas.openxmlformats.org/officeDocument/2006/relationships/image" Target="../media/image65.png"/><Relationship Id="rId6" Type="http://schemas.openxmlformats.org/officeDocument/2006/relationships/image" Target="../media/image78.png"/><Relationship Id="rId7" Type="http://schemas.openxmlformats.org/officeDocument/2006/relationships/image" Target="../media/image75.png"/><Relationship Id="rId8" Type="http://schemas.openxmlformats.org/officeDocument/2006/relationships/image" Target="../media/image7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7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7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7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67.png"/><Relationship Id="rId4" Type="http://schemas.openxmlformats.org/officeDocument/2006/relationships/image" Target="../media/image73.png"/><Relationship Id="rId5" Type="http://schemas.openxmlformats.org/officeDocument/2006/relationships/image" Target="../media/image6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6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 Id="rId3" Type="http://schemas.openxmlformats.org/officeDocument/2006/relationships/image" Target="../media/image8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1.xml"/><Relationship Id="rId3" Type="http://schemas.openxmlformats.org/officeDocument/2006/relationships/image" Target="../media/image10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4.xml"/><Relationship Id="rId3" Type="http://schemas.openxmlformats.org/officeDocument/2006/relationships/hyperlink" Target="https://creativecommons.org/licenses/by-sa/3.0/deed.fr#" TargetMode="External"/><Relationship Id="rId4" Type="http://schemas.openxmlformats.org/officeDocument/2006/relationships/hyperlink" Target="https://creativecommons.org/licenses/by-sa/3.0/deed.fr#" TargetMode="External"/><Relationship Id="rId5" Type="http://schemas.openxmlformats.org/officeDocument/2006/relationships/image" Target="../media/image8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5.xml"/><Relationship Id="rId3" Type="http://schemas.openxmlformats.org/officeDocument/2006/relationships/image" Target="../media/image85.png"/><Relationship Id="rId4" Type="http://schemas.openxmlformats.org/officeDocument/2006/relationships/image" Target="../media/image91.png"/><Relationship Id="rId5" Type="http://schemas.openxmlformats.org/officeDocument/2006/relationships/image" Target="../media/image87.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7.xml"/><Relationship Id="rId3" Type="http://schemas.openxmlformats.org/officeDocument/2006/relationships/image" Target="../media/image93.png"/><Relationship Id="rId4" Type="http://schemas.openxmlformats.org/officeDocument/2006/relationships/image" Target="../media/image9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hyperlink" Target="http://www.cmq.org/publications-pdf/p-6-2015-01-07-fr-code-de-deontologie-des-medecins.pdf?t=1516048004322" TargetMode="External"/><Relationship Id="rId4" Type="http://schemas.openxmlformats.org/officeDocument/2006/relationships/hyperlink" Target="http://www.cmq.org/publications-pdf/p-6-2015-01-07-fr-code-de-deontologie-des-medecins.pdf?t=1516048004322"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 Id="rId3" Type="http://schemas.openxmlformats.org/officeDocument/2006/relationships/image" Target="../media/image102.png"/><Relationship Id="rId4" Type="http://schemas.openxmlformats.org/officeDocument/2006/relationships/image" Target="../media/image94.png"/><Relationship Id="rId5" Type="http://schemas.openxmlformats.org/officeDocument/2006/relationships/image" Target="../media/image10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92.png"/><Relationship Id="rId6" Type="http://schemas.openxmlformats.org/officeDocument/2006/relationships/image" Target="../media/image82.png"/><Relationship Id="rId7"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Shape 59"/>
          <p:cNvSpPr txBox="1"/>
          <p:nvPr>
            <p:ph type="ctrTitle"/>
          </p:nvPr>
        </p:nvSpPr>
        <p:spPr>
          <a:xfrm>
            <a:off x="671258" y="776375"/>
            <a:ext cx="7801500" cy="17301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fr"/>
              <a:t>Wikimedica</a:t>
            </a:r>
            <a:endParaRPr/>
          </a:p>
        </p:txBody>
      </p:sp>
      <p:sp>
        <p:nvSpPr>
          <p:cNvPr id="60" name="Shape 60"/>
          <p:cNvSpPr txBox="1"/>
          <p:nvPr>
            <p:ph idx="1" type="subTitle"/>
          </p:nvPr>
        </p:nvSpPr>
        <p:spPr>
          <a:xfrm>
            <a:off x="311700" y="3090900"/>
            <a:ext cx="8520600" cy="2052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sz="2400"/>
              <a:t>Présenté par Michaël St-Gelais et Emmanuelle Béland, R2 </a:t>
            </a:r>
            <a:endParaRPr sz="2400"/>
          </a:p>
          <a:p>
            <a:pPr indent="0" lvl="0" marL="0" rtl="0">
              <a:spcBef>
                <a:spcPts val="0"/>
              </a:spcBef>
              <a:spcAft>
                <a:spcPts val="0"/>
              </a:spcAft>
              <a:buNone/>
            </a:pPr>
            <a:r>
              <a:rPr lang="fr" sz="2400"/>
              <a:t>En collaboration avec Jean-Philippe Pialasse, Antoine Mercier-Linteau et l’équipe du GEME</a:t>
            </a:r>
            <a:endParaRPr sz="2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pic>
        <p:nvPicPr>
          <p:cNvPr id="112" name="Shape 112"/>
          <p:cNvPicPr preferRelativeResize="0"/>
          <p:nvPr/>
        </p:nvPicPr>
        <p:blipFill>
          <a:blip r:embed="rId3">
            <a:alphaModFix/>
          </a:blip>
          <a:stretch>
            <a:fillRect/>
          </a:stretch>
        </p:blipFill>
        <p:spPr>
          <a:xfrm>
            <a:off x="1138600" y="1526150"/>
            <a:ext cx="6909874" cy="141015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7" name="Shape 737"/>
        <p:cNvGrpSpPr/>
        <p:nvPr/>
      </p:nvGrpSpPr>
      <p:grpSpPr>
        <a:xfrm>
          <a:off x="0" y="0"/>
          <a:ext cx="0" cy="0"/>
          <a:chOff x="0" y="0"/>
          <a:chExt cx="0" cy="0"/>
        </a:xfrm>
      </p:grpSpPr>
      <p:sp>
        <p:nvSpPr>
          <p:cNvPr id="738" name="Shape 7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Les défis !</a:t>
            </a:r>
            <a:endParaRPr/>
          </a:p>
        </p:txBody>
      </p:sp>
      <p:sp>
        <p:nvSpPr>
          <p:cNvPr id="739" name="Shape 73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Nécessite une quantité d’information importante</a:t>
            </a:r>
            <a:endParaRPr sz="1800"/>
          </a:p>
          <a:p>
            <a:pPr indent="-342900" lvl="0" marL="457200" rtl="0">
              <a:spcBef>
                <a:spcPts val="0"/>
              </a:spcBef>
              <a:spcAft>
                <a:spcPts val="0"/>
              </a:spcAft>
              <a:buSzPts val="1800"/>
              <a:buChar char="●"/>
            </a:pPr>
            <a:r>
              <a:rPr lang="fr" sz="1800"/>
              <a:t>Mise à jour du contenu</a:t>
            </a:r>
            <a:endParaRPr sz="1800"/>
          </a:p>
          <a:p>
            <a:pPr indent="-342900" lvl="0" marL="457200" rtl="0">
              <a:spcBef>
                <a:spcPts val="0"/>
              </a:spcBef>
              <a:spcAft>
                <a:spcPts val="0"/>
              </a:spcAft>
              <a:buSzPts val="1800"/>
              <a:buChar char="●"/>
            </a:pPr>
            <a:r>
              <a:rPr lang="fr" sz="1800"/>
              <a:t>Recrutement des éditeurs</a:t>
            </a:r>
            <a:endParaRPr sz="1800"/>
          </a:p>
          <a:p>
            <a:pPr indent="-342900" lvl="0" marL="457200" rtl="0">
              <a:spcBef>
                <a:spcPts val="0"/>
              </a:spcBef>
              <a:spcAft>
                <a:spcPts val="0"/>
              </a:spcAft>
              <a:buSzPts val="1800"/>
              <a:buChar char="●"/>
            </a:pPr>
            <a:r>
              <a:rPr lang="fr" sz="1800"/>
              <a:t>Assurer la qualité du contenu (cf prochaine diapo)</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9">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3" name="Shape 743"/>
        <p:cNvGrpSpPr/>
        <p:nvPr/>
      </p:nvGrpSpPr>
      <p:grpSpPr>
        <a:xfrm>
          <a:off x="0" y="0"/>
          <a:ext cx="0" cy="0"/>
          <a:chOff x="0" y="0"/>
          <a:chExt cx="0" cy="0"/>
        </a:xfrm>
      </p:grpSpPr>
      <p:sp>
        <p:nvSpPr>
          <p:cNvPr id="744" name="Shape 74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Qualité des pages - Méthode Wikipédia</a:t>
            </a:r>
            <a:endParaRPr/>
          </a:p>
        </p:txBody>
      </p:sp>
      <p:pic>
        <p:nvPicPr>
          <p:cNvPr id="745" name="Shape 745"/>
          <p:cNvPicPr preferRelativeResize="0"/>
          <p:nvPr/>
        </p:nvPicPr>
        <p:blipFill>
          <a:blip r:embed="rId3">
            <a:alphaModFix/>
          </a:blip>
          <a:stretch>
            <a:fillRect/>
          </a:stretch>
        </p:blipFill>
        <p:spPr>
          <a:xfrm>
            <a:off x="616025" y="1150725"/>
            <a:ext cx="7911973" cy="1699700"/>
          </a:xfrm>
          <a:prstGeom prst="rect">
            <a:avLst/>
          </a:prstGeom>
          <a:noFill/>
          <a:ln>
            <a:noFill/>
          </a:ln>
        </p:spPr>
      </p:pic>
      <p:pic>
        <p:nvPicPr>
          <p:cNvPr id="746" name="Shape 746"/>
          <p:cNvPicPr preferRelativeResize="0"/>
          <p:nvPr/>
        </p:nvPicPr>
        <p:blipFill>
          <a:blip r:embed="rId4">
            <a:alphaModFix/>
          </a:blip>
          <a:stretch>
            <a:fillRect/>
          </a:stretch>
        </p:blipFill>
        <p:spPr>
          <a:xfrm>
            <a:off x="772350" y="1427950"/>
            <a:ext cx="7599277" cy="3516801"/>
          </a:xfrm>
          <a:prstGeom prst="rect">
            <a:avLst/>
          </a:prstGeom>
          <a:noFill/>
          <a:ln>
            <a:noFill/>
          </a:ln>
        </p:spPr>
      </p:pic>
      <p:pic>
        <p:nvPicPr>
          <p:cNvPr id="747" name="Shape 747"/>
          <p:cNvPicPr preferRelativeResize="0"/>
          <p:nvPr/>
        </p:nvPicPr>
        <p:blipFill>
          <a:blip r:embed="rId5">
            <a:alphaModFix/>
          </a:blip>
          <a:stretch>
            <a:fillRect/>
          </a:stretch>
        </p:blipFill>
        <p:spPr>
          <a:xfrm>
            <a:off x="721862" y="2677176"/>
            <a:ext cx="7700301" cy="1781875"/>
          </a:xfrm>
          <a:prstGeom prst="rect">
            <a:avLst/>
          </a:prstGeom>
          <a:noFill/>
          <a:ln>
            <a:noFill/>
          </a:ln>
        </p:spPr>
      </p:pic>
      <p:cxnSp>
        <p:nvCxnSpPr>
          <p:cNvPr id="748" name="Shape 748"/>
          <p:cNvCxnSpPr/>
          <p:nvPr/>
        </p:nvCxnSpPr>
        <p:spPr>
          <a:xfrm>
            <a:off x="1151100" y="2171050"/>
            <a:ext cx="1967100" cy="19962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8"/>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747"/>
                                        </p:tgtEl>
                                        <p:attrNameLst>
                                          <p:attrName>style.visibility</p:attrName>
                                        </p:attrNameLst>
                                      </p:cBhvr>
                                      <p:to>
                                        <p:strVal val="visible"/>
                                      </p:to>
                                    </p:set>
                                    <p:animEffect filter="fade" transition="in">
                                      <p:cBhvr>
                                        <p:cTn dur="1"/>
                                        <p:tgtEl>
                                          <p:spTgt spid="7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2" name="Shape 752"/>
        <p:cNvGrpSpPr/>
        <p:nvPr/>
      </p:nvGrpSpPr>
      <p:grpSpPr>
        <a:xfrm>
          <a:off x="0" y="0"/>
          <a:ext cx="0" cy="0"/>
          <a:chOff x="0" y="0"/>
          <a:chExt cx="0" cy="0"/>
        </a:xfrm>
      </p:grpSpPr>
      <p:sp>
        <p:nvSpPr>
          <p:cNvPr id="753" name="Shape 753"/>
          <p:cNvSpPr txBox="1"/>
          <p:nvPr>
            <p:ph type="title"/>
          </p:nvPr>
        </p:nvSpPr>
        <p:spPr>
          <a:xfrm>
            <a:off x="311700" y="106550"/>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Comment structurer la mise à jour du contenu ? </a:t>
            </a:r>
            <a:endParaRPr/>
          </a:p>
        </p:txBody>
      </p:sp>
      <p:sp>
        <p:nvSpPr>
          <p:cNvPr id="754" name="Shape 754"/>
          <p:cNvSpPr txBox="1"/>
          <p:nvPr>
            <p:ph idx="1" type="body"/>
          </p:nvPr>
        </p:nvSpPr>
        <p:spPr>
          <a:xfrm>
            <a:off x="311700" y="634950"/>
            <a:ext cx="8520600" cy="38865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fr" sz="2000"/>
              <a:t>À décider avec votre collaboration ! </a:t>
            </a:r>
            <a:endParaRPr sz="2000"/>
          </a:p>
          <a:p>
            <a:pPr indent="-342900" lvl="0" marL="457200" rtl="0">
              <a:spcBef>
                <a:spcPts val="1600"/>
              </a:spcBef>
              <a:spcAft>
                <a:spcPts val="0"/>
              </a:spcAft>
              <a:buSzPts val="1800"/>
              <a:buChar char="●"/>
            </a:pPr>
            <a:r>
              <a:rPr lang="fr"/>
              <a:t>Implication d’autres universités ?</a:t>
            </a:r>
            <a:endParaRPr/>
          </a:p>
          <a:p>
            <a:pPr indent="-342900" lvl="1" marL="914400" rtl="0">
              <a:spcBef>
                <a:spcPts val="0"/>
              </a:spcBef>
              <a:spcAft>
                <a:spcPts val="0"/>
              </a:spcAft>
              <a:buSzPts val="1800"/>
              <a:buChar char="○"/>
            </a:pPr>
            <a:r>
              <a:rPr lang="fr" sz="1800"/>
              <a:t>Lourdeur de la tâche α 1/nb de personne</a:t>
            </a:r>
            <a:endParaRPr sz="1800"/>
          </a:p>
          <a:p>
            <a:pPr indent="-342900" lvl="0" marL="457200" rtl="0">
              <a:spcBef>
                <a:spcPts val="0"/>
              </a:spcBef>
              <a:spcAft>
                <a:spcPts val="0"/>
              </a:spcAft>
              <a:buSzPts val="1800"/>
              <a:buChar char="●"/>
            </a:pPr>
            <a:r>
              <a:rPr lang="fr"/>
              <a:t>Inviter des spécialistes du sujet</a:t>
            </a:r>
            <a:endParaRPr/>
          </a:p>
          <a:p>
            <a:pPr indent="-342900" lvl="0" marL="457200" rtl="0">
              <a:spcBef>
                <a:spcPts val="0"/>
              </a:spcBef>
              <a:spcAft>
                <a:spcPts val="0"/>
              </a:spcAft>
              <a:buSzPts val="1800"/>
              <a:buChar char="●"/>
            </a:pPr>
            <a:r>
              <a:rPr lang="fr"/>
              <a:t>Diviser les pathologies par université ou UMF</a:t>
            </a:r>
            <a:endParaRPr/>
          </a:p>
          <a:p>
            <a:pPr indent="-342900" lvl="1" marL="914400" rtl="0">
              <a:spcBef>
                <a:spcPts val="0"/>
              </a:spcBef>
              <a:spcAft>
                <a:spcPts val="0"/>
              </a:spcAft>
              <a:buSzPts val="1800"/>
              <a:buChar char="○"/>
            </a:pPr>
            <a:r>
              <a:rPr lang="fr" sz="1800"/>
              <a:t>Attribution de 1-2 pages par résident pour la durée de la résidence (en lien avec les intérêts)</a:t>
            </a:r>
            <a:endParaRPr sz="1800"/>
          </a:p>
          <a:p>
            <a:pPr indent="-342900" lvl="2" marL="1371600" rtl="0">
              <a:spcBef>
                <a:spcPts val="0"/>
              </a:spcBef>
              <a:spcAft>
                <a:spcPts val="0"/>
              </a:spcAft>
              <a:buSzPts val="1800"/>
              <a:buChar char="■"/>
            </a:pPr>
            <a:r>
              <a:rPr lang="fr" sz="1800"/>
              <a:t>Modération et ajout de contenu par le résident</a:t>
            </a:r>
            <a:endParaRPr sz="1800"/>
          </a:p>
          <a:p>
            <a:pPr indent="-342900" lvl="2" marL="1371600" rtl="0">
              <a:spcBef>
                <a:spcPts val="0"/>
              </a:spcBef>
              <a:spcAft>
                <a:spcPts val="0"/>
              </a:spcAft>
              <a:buSzPts val="1800"/>
              <a:buChar char="■"/>
            </a:pPr>
            <a:r>
              <a:rPr lang="fr" sz="1800"/>
              <a:t>Club de lecture en lien avec la page choisie</a:t>
            </a:r>
            <a:endParaRPr sz="1800"/>
          </a:p>
          <a:p>
            <a:pPr indent="-342900" lvl="1" marL="914400" rtl="0">
              <a:spcBef>
                <a:spcPts val="0"/>
              </a:spcBef>
              <a:spcAft>
                <a:spcPts val="0"/>
              </a:spcAft>
              <a:buSzPts val="1800"/>
              <a:buChar char="○"/>
            </a:pPr>
            <a:r>
              <a:rPr lang="fr" sz="1800"/>
              <a:t>Supervision des résidents par un patron, qui fait une lecture des pages 1 X par année (5-10 pages)</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8" name="Shape 758"/>
        <p:cNvGrpSpPr/>
        <p:nvPr/>
      </p:nvGrpSpPr>
      <p:grpSpPr>
        <a:xfrm>
          <a:off x="0" y="0"/>
          <a:ext cx="0" cy="0"/>
          <a:chOff x="0" y="0"/>
          <a:chExt cx="0" cy="0"/>
        </a:xfrm>
      </p:grpSpPr>
      <p:sp>
        <p:nvSpPr>
          <p:cNvPr id="759" name="Shape 75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Comment s’assurer de la qualité du contenu ? </a:t>
            </a:r>
            <a:endParaRPr/>
          </a:p>
        </p:txBody>
      </p:sp>
      <p:sp>
        <p:nvSpPr>
          <p:cNvPr id="760" name="Shape 76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Lorsque stade avancé de la page, soumission du contenu à un comité scientifique</a:t>
            </a:r>
            <a:endParaRPr sz="2000"/>
          </a:p>
          <a:p>
            <a:pPr indent="-355600" lvl="1" marL="914400" rtl="0">
              <a:spcBef>
                <a:spcPts val="0"/>
              </a:spcBef>
              <a:spcAft>
                <a:spcPts val="0"/>
              </a:spcAft>
              <a:buSzPts val="2000"/>
              <a:buChar char="○"/>
            </a:pPr>
            <a:r>
              <a:rPr lang="fr" sz="2000"/>
              <a:t>Modification pourrait être restreinte… mais apporte des inconvénients</a:t>
            </a:r>
            <a:endParaRPr sz="2000"/>
          </a:p>
          <a:p>
            <a:pPr indent="-355600" lvl="2" marL="1371600" rtl="0">
              <a:spcBef>
                <a:spcPts val="0"/>
              </a:spcBef>
              <a:spcAft>
                <a:spcPts val="0"/>
              </a:spcAft>
              <a:buSzPts val="2000"/>
              <a:buChar char="■"/>
            </a:pPr>
            <a:r>
              <a:rPr lang="fr" sz="2000"/>
              <a:t>Possibilité : acceptation des modifications seulement par « niveau d’éditeur » supérieur</a:t>
            </a:r>
            <a:endParaRPr sz="2000"/>
          </a:p>
          <a:p>
            <a:pPr indent="-355600" lvl="1" marL="914400" rtl="0">
              <a:spcBef>
                <a:spcPts val="0"/>
              </a:spcBef>
              <a:spcAft>
                <a:spcPts val="0"/>
              </a:spcAft>
              <a:buSzPts val="2000"/>
              <a:buChar char="○"/>
            </a:pPr>
            <a:r>
              <a:rPr lang="fr" sz="2000"/>
              <a:t>Bannière pour indiquer aux utilisateurs la qualité de l’article</a:t>
            </a:r>
            <a:endParaRPr sz="2000"/>
          </a:p>
          <a:p>
            <a:pPr indent="-355600" lvl="0" marL="457200" marR="0" rtl="0" algn="l">
              <a:lnSpc>
                <a:spcPct val="115000"/>
              </a:lnSpc>
              <a:spcBef>
                <a:spcPts val="0"/>
              </a:spcBef>
              <a:spcAft>
                <a:spcPts val="0"/>
              </a:spcAft>
              <a:buSzPts val="2000"/>
              <a:buChar char="●"/>
            </a:pPr>
            <a:r>
              <a:rPr lang="fr" sz="2000"/>
              <a:t>Possibilité pour les lecteurs de modifier l’information erronée… !</a:t>
            </a:r>
            <a:endParaRPr sz="2000"/>
          </a:p>
          <a:p>
            <a:pPr indent="-355600" lvl="1" marL="914400" marR="0" rtl="0" algn="l">
              <a:lnSpc>
                <a:spcPct val="115000"/>
              </a:lnSpc>
              <a:spcBef>
                <a:spcPts val="0"/>
              </a:spcBef>
              <a:spcAft>
                <a:spcPts val="0"/>
              </a:spcAft>
              <a:buSzPts val="2000"/>
              <a:buChar char="○"/>
            </a:pPr>
            <a:r>
              <a:rPr lang="fr" sz="2000"/>
              <a:t>Cycle éditorial raccourci</a:t>
            </a:r>
            <a:endParaRPr sz="2000"/>
          </a:p>
          <a:p>
            <a:pPr indent="0" lvl="0" marL="0">
              <a:spcBef>
                <a:spcPts val="1600"/>
              </a:spcBef>
              <a:spcAft>
                <a:spcPts val="1600"/>
              </a:spcAft>
              <a:buNone/>
            </a:pPr>
            <a:r>
              <a:t/>
            </a:r>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4" name="Shape 764"/>
        <p:cNvGrpSpPr/>
        <p:nvPr/>
      </p:nvGrpSpPr>
      <p:grpSpPr>
        <a:xfrm>
          <a:off x="0" y="0"/>
          <a:ext cx="0" cy="0"/>
          <a:chOff x="0" y="0"/>
          <a:chExt cx="0" cy="0"/>
        </a:xfrm>
      </p:grpSpPr>
      <p:sp>
        <p:nvSpPr>
          <p:cNvPr id="765" name="Shape 76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Et si jamais vous désirez vous retirer du projet ? </a:t>
            </a:r>
            <a:endParaRPr/>
          </a:p>
        </p:txBody>
      </p:sp>
      <p:sp>
        <p:nvSpPr>
          <p:cNvPr id="766" name="Shape 76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SzPts val="2400"/>
              <a:buChar char="●"/>
            </a:pPr>
            <a:r>
              <a:rPr lang="fr" sz="2400"/>
              <a:t>Gardez vos documents word et pdf des DCC actuels</a:t>
            </a:r>
            <a:endParaRPr sz="2400"/>
          </a:p>
          <a:p>
            <a:pPr indent="-381000" lvl="0" marL="457200" rtl="0">
              <a:spcBef>
                <a:spcPts val="0"/>
              </a:spcBef>
              <a:spcAft>
                <a:spcPts val="0"/>
              </a:spcAft>
              <a:buSzPts val="2400"/>
              <a:buChar char="●"/>
            </a:pPr>
            <a:r>
              <a:rPr lang="fr" sz="2400"/>
              <a:t>Vos contributeurs cesseront de collaborer… c’est tout ! </a:t>
            </a:r>
            <a:endParaRPr sz="2400"/>
          </a:p>
          <a:p>
            <a:pPr indent="-381000" lvl="0" marL="457200" rtl="0">
              <a:spcBef>
                <a:spcPts val="0"/>
              </a:spcBef>
              <a:spcAft>
                <a:spcPts val="0"/>
              </a:spcAft>
              <a:buSzPts val="2400"/>
              <a:buChar char="●"/>
            </a:pPr>
            <a:r>
              <a:rPr lang="fr" sz="2400"/>
              <a:t>Retour à version précédente du contenu du wiki</a:t>
            </a:r>
            <a:endParaRPr sz="2400"/>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0" name="Shape 770"/>
        <p:cNvGrpSpPr/>
        <p:nvPr/>
      </p:nvGrpSpPr>
      <p:grpSpPr>
        <a:xfrm>
          <a:off x="0" y="0"/>
          <a:ext cx="0" cy="0"/>
          <a:chOff x="0" y="0"/>
          <a:chExt cx="0" cy="0"/>
        </a:xfrm>
      </p:grpSpPr>
      <p:sp>
        <p:nvSpPr>
          <p:cNvPr id="771" name="Shape 7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Notre vision du futur...</a:t>
            </a:r>
            <a:endParaRPr/>
          </a:p>
        </p:txBody>
      </p:sp>
      <p:sp>
        <p:nvSpPr>
          <p:cNvPr id="772" name="Shape 772"/>
          <p:cNvSpPr txBox="1"/>
          <p:nvPr>
            <p:ph idx="1" type="body"/>
          </p:nvPr>
        </p:nvSpPr>
        <p:spPr>
          <a:xfrm>
            <a:off x="311700" y="1152475"/>
            <a:ext cx="4260300" cy="3416400"/>
          </a:xfrm>
          <a:prstGeom prst="rect">
            <a:avLst/>
          </a:prstGeom>
        </p:spPr>
        <p:txBody>
          <a:bodyPr anchorCtr="0" anchor="t" bIns="91425" lIns="91425" spcFirstLastPara="1" rIns="91425" wrap="square" tIns="91425">
            <a:noAutofit/>
          </a:bodyPr>
          <a:lstStyle/>
          <a:p>
            <a:pPr indent="-330200" lvl="0" marL="457200" rtl="0">
              <a:spcBef>
                <a:spcPts val="0"/>
              </a:spcBef>
              <a:spcAft>
                <a:spcPts val="0"/>
              </a:spcAft>
              <a:buSzPts val="1600"/>
              <a:buChar char="●"/>
            </a:pPr>
            <a:r>
              <a:rPr lang="fr" sz="1600"/>
              <a:t>Contacter certains acteurs influents</a:t>
            </a:r>
            <a:endParaRPr sz="1600"/>
          </a:p>
          <a:p>
            <a:pPr indent="-330200" lvl="1" marL="914400" rtl="0">
              <a:spcBef>
                <a:spcPts val="0"/>
              </a:spcBef>
              <a:spcAft>
                <a:spcPts val="0"/>
              </a:spcAft>
              <a:buSzPts val="1600"/>
              <a:buChar char="○"/>
            </a:pPr>
            <a:r>
              <a:rPr lang="fr" sz="1600"/>
              <a:t>INESSS, INSPQ</a:t>
            </a:r>
            <a:endParaRPr sz="1600"/>
          </a:p>
          <a:p>
            <a:pPr indent="-330200" lvl="1" marL="914400" rtl="0">
              <a:spcBef>
                <a:spcPts val="0"/>
              </a:spcBef>
              <a:spcAft>
                <a:spcPts val="0"/>
              </a:spcAft>
              <a:buSzPts val="1600"/>
              <a:buChar char="○"/>
            </a:pPr>
            <a:r>
              <a:rPr lang="fr" sz="1600"/>
              <a:t>FMOQ - Le médecin du Québec</a:t>
            </a:r>
            <a:endParaRPr sz="1600"/>
          </a:p>
          <a:p>
            <a:pPr indent="-330200" lvl="1" marL="914400" rtl="0">
              <a:spcBef>
                <a:spcPts val="0"/>
              </a:spcBef>
              <a:spcAft>
                <a:spcPts val="0"/>
              </a:spcAft>
              <a:buSzPts val="1600"/>
              <a:buChar char="○"/>
            </a:pPr>
            <a:r>
              <a:rPr lang="fr" sz="1600"/>
              <a:t>Cochrane</a:t>
            </a:r>
            <a:endParaRPr sz="1600"/>
          </a:p>
          <a:p>
            <a:pPr indent="-330200" lvl="1" marL="914400" rtl="0">
              <a:spcBef>
                <a:spcPts val="0"/>
              </a:spcBef>
              <a:spcAft>
                <a:spcPts val="0"/>
              </a:spcAft>
              <a:buSzPts val="1600"/>
              <a:buChar char="○"/>
            </a:pPr>
            <a:r>
              <a:rPr lang="fr" sz="1600"/>
              <a:t>AMC, AMQ, CQMF, CCMF</a:t>
            </a:r>
            <a:endParaRPr sz="1600"/>
          </a:p>
          <a:p>
            <a:pPr indent="-330200" lvl="1" marL="914400" rtl="0">
              <a:spcBef>
                <a:spcPts val="0"/>
              </a:spcBef>
              <a:spcAft>
                <a:spcPts val="0"/>
              </a:spcAft>
              <a:buSzPts val="1600"/>
              <a:buChar char="○"/>
            </a:pPr>
            <a:r>
              <a:rPr lang="fr" sz="1600"/>
              <a:t>Bibliothèque de l’Université Laval</a:t>
            </a:r>
            <a:endParaRPr sz="1600"/>
          </a:p>
          <a:p>
            <a:pPr indent="-330200" lvl="0" marL="457200" rtl="0">
              <a:spcBef>
                <a:spcPts val="0"/>
              </a:spcBef>
              <a:spcAft>
                <a:spcPts val="0"/>
              </a:spcAft>
              <a:buSzPts val="1600"/>
              <a:buChar char="●"/>
            </a:pPr>
            <a:r>
              <a:rPr lang="fr" sz="1600"/>
              <a:t>Contacter les rédacteurs de certains livres</a:t>
            </a:r>
            <a:endParaRPr sz="1600"/>
          </a:p>
          <a:p>
            <a:pPr indent="-330200" lvl="1" marL="914400" rtl="0">
              <a:spcBef>
                <a:spcPts val="0"/>
              </a:spcBef>
              <a:spcAft>
                <a:spcPts val="0"/>
              </a:spcAft>
              <a:buSzPts val="1600"/>
              <a:buChar char="○"/>
            </a:pPr>
            <a:r>
              <a:rPr lang="fr" sz="1600"/>
              <a:t>Weber de pédiatrie</a:t>
            </a:r>
            <a:endParaRPr sz="1600"/>
          </a:p>
          <a:p>
            <a:pPr indent="-330200" lvl="1" marL="914400" rtl="0">
              <a:spcBef>
                <a:spcPts val="0"/>
              </a:spcBef>
              <a:spcAft>
                <a:spcPts val="0"/>
              </a:spcAft>
              <a:buSzPts val="1600"/>
              <a:buChar char="○"/>
            </a:pPr>
            <a:r>
              <a:rPr lang="fr" sz="1600"/>
              <a:t>Arcand et Hébert de gériatrie</a:t>
            </a:r>
            <a:endParaRPr sz="1600"/>
          </a:p>
          <a:p>
            <a:pPr indent="-330200" lvl="1" marL="914400" rtl="0">
              <a:spcBef>
                <a:spcPts val="0"/>
              </a:spcBef>
              <a:spcAft>
                <a:spcPts val="0"/>
              </a:spcAft>
              <a:buSzPts val="1600"/>
              <a:buChar char="○"/>
            </a:pPr>
            <a:r>
              <a:rPr lang="fr" sz="1600"/>
              <a:t>Lanthier</a:t>
            </a:r>
            <a:endParaRPr sz="1600"/>
          </a:p>
          <a:p>
            <a:pPr indent="-330200" lvl="1" marL="914400" rtl="0">
              <a:spcBef>
                <a:spcPts val="0"/>
              </a:spcBef>
              <a:spcAft>
                <a:spcPts val="0"/>
              </a:spcAft>
              <a:buSzPts val="1600"/>
              <a:buChar char="○"/>
            </a:pPr>
            <a:r>
              <a:rPr lang="fr" sz="1600"/>
              <a:t>Mémo Périnat (!)</a:t>
            </a:r>
            <a:endParaRPr sz="1600"/>
          </a:p>
          <a:p>
            <a:pPr indent="-330200" lvl="1" marL="914400" rtl="0">
              <a:spcBef>
                <a:spcPts val="0"/>
              </a:spcBef>
              <a:spcAft>
                <a:spcPts val="0"/>
              </a:spcAft>
              <a:buSzPts val="1600"/>
              <a:buChar char="○"/>
            </a:pPr>
            <a:r>
              <a:rPr lang="fr" sz="1600"/>
              <a:t>Dr Méd</a:t>
            </a:r>
            <a:endParaRPr sz="1600"/>
          </a:p>
          <a:p>
            <a:pPr indent="-330200" lvl="1" marL="914400" rtl="0">
              <a:spcBef>
                <a:spcPts val="0"/>
              </a:spcBef>
              <a:spcAft>
                <a:spcPts val="0"/>
              </a:spcAft>
              <a:buSzPts val="1600"/>
              <a:buChar char="○"/>
            </a:pPr>
            <a:r>
              <a:rPr lang="fr" sz="1600"/>
              <a:t>Démarche Clinique</a:t>
            </a:r>
            <a:endParaRPr sz="1600"/>
          </a:p>
        </p:txBody>
      </p:sp>
      <p:sp>
        <p:nvSpPr>
          <p:cNvPr id="773" name="Shape 77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30200" lvl="0" marL="457200" rtl="0">
              <a:spcBef>
                <a:spcPts val="0"/>
              </a:spcBef>
              <a:spcAft>
                <a:spcPts val="0"/>
              </a:spcAft>
              <a:buSzPts val="1600"/>
              <a:buChar char="●"/>
            </a:pPr>
            <a:r>
              <a:rPr lang="fr" sz="1600"/>
              <a:t>Collaboration</a:t>
            </a:r>
            <a:endParaRPr sz="1600"/>
          </a:p>
          <a:p>
            <a:pPr indent="-330200" lvl="1" marL="914400" rtl="0">
              <a:spcBef>
                <a:spcPts val="0"/>
              </a:spcBef>
              <a:spcAft>
                <a:spcPts val="0"/>
              </a:spcAft>
              <a:buSzPts val="1600"/>
              <a:buChar char="○"/>
            </a:pPr>
            <a:r>
              <a:rPr lang="fr" sz="1600"/>
              <a:t>Interuniversitaire</a:t>
            </a:r>
            <a:endParaRPr sz="1600"/>
          </a:p>
          <a:p>
            <a:pPr indent="-330200" lvl="1" marL="914400" rtl="0">
              <a:spcBef>
                <a:spcPts val="0"/>
              </a:spcBef>
              <a:spcAft>
                <a:spcPts val="0"/>
              </a:spcAft>
              <a:buSzPts val="1600"/>
              <a:buChar char="○"/>
            </a:pPr>
            <a:r>
              <a:rPr lang="fr" sz="1600"/>
              <a:t>Interdépartemental</a:t>
            </a:r>
            <a:endParaRPr sz="1600"/>
          </a:p>
          <a:p>
            <a:pPr indent="-330200" lvl="1" marL="914400" rtl="0">
              <a:spcBef>
                <a:spcPts val="0"/>
              </a:spcBef>
              <a:spcAft>
                <a:spcPts val="0"/>
              </a:spcAft>
              <a:buSzPts val="1600"/>
              <a:buChar char="○"/>
            </a:pPr>
            <a:r>
              <a:rPr lang="fr" sz="1600"/>
              <a:t>Interprofessionnel</a:t>
            </a:r>
            <a:endParaRPr sz="1600"/>
          </a:p>
          <a:p>
            <a:pPr indent="-330200" lvl="0" marL="457200" rtl="0">
              <a:spcBef>
                <a:spcPts val="0"/>
              </a:spcBef>
              <a:spcAft>
                <a:spcPts val="0"/>
              </a:spcAft>
              <a:buSzPts val="1600"/>
              <a:buChar char="●"/>
            </a:pPr>
            <a:r>
              <a:rPr lang="fr" sz="1600"/>
              <a:t>Médecins en pratique contributeurs</a:t>
            </a:r>
            <a:endParaRPr sz="1600"/>
          </a:p>
          <a:p>
            <a:pPr indent="-330200" lvl="0" marL="457200" rtl="0">
              <a:spcBef>
                <a:spcPts val="0"/>
              </a:spcBef>
              <a:spcAft>
                <a:spcPts val="0"/>
              </a:spcAft>
              <a:buSzPts val="1600"/>
              <a:buChar char="●"/>
            </a:pPr>
            <a:r>
              <a:rPr lang="fr" sz="1600"/>
              <a:t>Diffusion et création de protocoles hospitaliers</a:t>
            </a:r>
            <a:endParaRPr sz="1600"/>
          </a:p>
          <a:p>
            <a:pPr indent="-330200" lvl="0" marL="457200" rtl="0">
              <a:spcBef>
                <a:spcPts val="0"/>
              </a:spcBef>
              <a:spcAft>
                <a:spcPts val="0"/>
              </a:spcAft>
              <a:buSzPts val="1600"/>
              <a:buChar char="●"/>
            </a:pPr>
            <a:r>
              <a:rPr lang="fr" sz="1600"/>
              <a:t>Diffusion du contenu à l’international</a:t>
            </a:r>
            <a:endParaRPr sz="1600"/>
          </a:p>
          <a:p>
            <a:pPr indent="-330200" lvl="0" marL="457200" rtl="0">
              <a:spcBef>
                <a:spcPts val="0"/>
              </a:spcBef>
              <a:spcAft>
                <a:spcPts val="0"/>
              </a:spcAft>
              <a:buSzPts val="1600"/>
              <a:buChar char="●"/>
            </a:pPr>
            <a:r>
              <a:rPr lang="fr" sz="1600"/>
              <a:t>Feuillets explicatifs pour les patients</a:t>
            </a:r>
            <a:endParaRPr sz="1600"/>
          </a:p>
          <a:p>
            <a:pPr indent="-330200" lvl="0" marL="457200" rtl="0">
              <a:spcBef>
                <a:spcPts val="0"/>
              </a:spcBef>
              <a:spcAft>
                <a:spcPts val="0"/>
              </a:spcAft>
              <a:buSzPts val="1600"/>
              <a:buChar char="●"/>
            </a:pPr>
            <a:r>
              <a:rPr lang="fr" sz="1600"/>
              <a:t>Implication du monde de la recherche et de l’innovation</a:t>
            </a:r>
            <a:endParaRPr sz="16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2">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3">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7" name="Shape 777"/>
        <p:cNvGrpSpPr/>
        <p:nvPr/>
      </p:nvGrpSpPr>
      <p:grpSpPr>
        <a:xfrm>
          <a:off x="0" y="0"/>
          <a:ext cx="0" cy="0"/>
          <a:chOff x="0" y="0"/>
          <a:chExt cx="0" cy="0"/>
        </a:xfrm>
      </p:grpSpPr>
      <p:sp>
        <p:nvSpPr>
          <p:cNvPr id="778" name="Shape 77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Comment rendre le projet viable ? </a:t>
            </a:r>
            <a:endParaRPr/>
          </a:p>
        </p:txBody>
      </p:sp>
      <p:sp>
        <p:nvSpPr>
          <p:cNvPr id="779" name="Shape 77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Implication à long terme pour Michaël St-Gelais, Antoine Mercier-Linteau, Jean-Philippe Pialasse et Emmanuelle Béland</a:t>
            </a:r>
            <a:endParaRPr sz="2000"/>
          </a:p>
          <a:p>
            <a:pPr indent="-355600" lvl="0" marL="457200" rtl="0">
              <a:spcBef>
                <a:spcPts val="0"/>
              </a:spcBef>
              <a:spcAft>
                <a:spcPts val="0"/>
              </a:spcAft>
              <a:buSzPts val="2000"/>
              <a:buChar char="●"/>
            </a:pPr>
            <a:r>
              <a:rPr lang="fr" sz="2000"/>
              <a:t>Créer un organisme à but non lucratif</a:t>
            </a:r>
            <a:endParaRPr sz="2000"/>
          </a:p>
          <a:p>
            <a:pPr indent="-355600" lvl="0" marL="457200" rtl="0">
              <a:spcBef>
                <a:spcPts val="0"/>
              </a:spcBef>
              <a:spcAft>
                <a:spcPts val="0"/>
              </a:spcAft>
              <a:buSzPts val="2000"/>
              <a:buChar char="●"/>
            </a:pPr>
            <a:r>
              <a:rPr lang="fr" sz="2000"/>
              <a:t>Permettra de faire des ponts interuniversitaires et interprofessionnels</a:t>
            </a:r>
            <a:endParaRPr sz="2000"/>
          </a:p>
          <a:p>
            <a:pPr indent="-355600" lvl="0" marL="457200">
              <a:spcBef>
                <a:spcPts val="0"/>
              </a:spcBef>
              <a:spcAft>
                <a:spcPts val="0"/>
              </a:spcAft>
              <a:buSzPts val="2000"/>
              <a:buChar char="●"/>
            </a:pPr>
            <a:r>
              <a:rPr lang="fr" sz="2000"/>
              <a:t>Création d’un CA avec membres de chacun des groupes représentés</a:t>
            </a:r>
            <a:endParaRPr sz="2000"/>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3" name="Shape 783"/>
        <p:cNvGrpSpPr/>
        <p:nvPr/>
      </p:nvGrpSpPr>
      <p:grpSpPr>
        <a:xfrm>
          <a:off x="0" y="0"/>
          <a:ext cx="0" cy="0"/>
          <a:chOff x="0" y="0"/>
          <a:chExt cx="0" cy="0"/>
        </a:xfrm>
      </p:grpSpPr>
      <p:sp>
        <p:nvSpPr>
          <p:cNvPr id="784" name="Shape 78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Avant de terminer !</a:t>
            </a:r>
            <a:endParaRPr/>
          </a:p>
        </p:txBody>
      </p:sp>
      <p:sp>
        <p:nvSpPr>
          <p:cNvPr id="785" name="Shape 78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fr" sz="2400"/>
              <a:t>Tout ce qui a été dit précédemment est négociable.</a:t>
            </a:r>
            <a:endParaRPr sz="2400"/>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9" name="Shape 789"/>
        <p:cNvGrpSpPr/>
        <p:nvPr/>
      </p:nvGrpSpPr>
      <p:grpSpPr>
        <a:xfrm>
          <a:off x="0" y="0"/>
          <a:ext cx="0" cy="0"/>
          <a:chOff x="0" y="0"/>
          <a:chExt cx="0" cy="0"/>
        </a:xfrm>
      </p:grpSpPr>
      <p:sp>
        <p:nvSpPr>
          <p:cNvPr id="790" name="Shape 79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En conclusion</a:t>
            </a:r>
            <a:endParaRPr/>
          </a:p>
        </p:txBody>
      </p:sp>
      <p:sp>
        <p:nvSpPr>
          <p:cNvPr id="791" name="Shape 79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Projet novateur</a:t>
            </a:r>
            <a:endParaRPr sz="1800"/>
          </a:p>
          <a:p>
            <a:pPr indent="-342900" lvl="0" marL="457200" rtl="0">
              <a:spcBef>
                <a:spcPts val="0"/>
              </a:spcBef>
              <a:spcAft>
                <a:spcPts val="0"/>
              </a:spcAft>
              <a:buSzPts val="1800"/>
              <a:buChar char="●"/>
            </a:pPr>
            <a:r>
              <a:rPr lang="fr" sz="1800"/>
              <a:t>Rayonnement de l’UL</a:t>
            </a:r>
            <a:endParaRPr sz="1800"/>
          </a:p>
          <a:p>
            <a:pPr indent="-342900" lvl="0" marL="457200" rtl="0">
              <a:spcBef>
                <a:spcPts val="0"/>
              </a:spcBef>
              <a:spcAft>
                <a:spcPts val="0"/>
              </a:spcAft>
              <a:buSzPts val="1800"/>
              <a:buChar char="●"/>
            </a:pPr>
            <a:r>
              <a:rPr lang="fr" sz="1800"/>
              <a:t>Données probantes</a:t>
            </a:r>
            <a:endParaRPr sz="1800"/>
          </a:p>
          <a:p>
            <a:pPr indent="-342900" lvl="0" marL="457200" rtl="0">
              <a:spcBef>
                <a:spcPts val="0"/>
              </a:spcBef>
              <a:spcAft>
                <a:spcPts val="0"/>
              </a:spcAft>
              <a:buSzPts val="1800"/>
              <a:buChar char="●"/>
            </a:pPr>
            <a:r>
              <a:rPr lang="fr" sz="1800"/>
              <a:t>Logiciel fiable</a:t>
            </a:r>
            <a:endParaRPr sz="1800"/>
          </a:p>
          <a:p>
            <a:pPr indent="-342900" lvl="0" marL="457200" rtl="0">
              <a:spcBef>
                <a:spcPts val="0"/>
              </a:spcBef>
              <a:spcAft>
                <a:spcPts val="0"/>
              </a:spcAft>
              <a:buSzPts val="1800"/>
              <a:buChar char="●"/>
            </a:pPr>
            <a:r>
              <a:rPr lang="fr" sz="1800"/>
              <a:t>Fonctionnalités ++</a:t>
            </a:r>
            <a:endParaRPr sz="1800"/>
          </a:p>
          <a:p>
            <a:pPr indent="-342900" lvl="0" marL="457200" rtl="0">
              <a:spcBef>
                <a:spcPts val="0"/>
              </a:spcBef>
              <a:spcAft>
                <a:spcPts val="0"/>
              </a:spcAft>
              <a:buSzPts val="1800"/>
              <a:buChar char="●"/>
            </a:pPr>
            <a:r>
              <a:rPr lang="fr" sz="1800"/>
              <a:t>Traçabilité de l’information</a:t>
            </a:r>
            <a:endParaRPr sz="1800"/>
          </a:p>
          <a:p>
            <a:pPr indent="-342900" lvl="0" marL="457200" rtl="0">
              <a:spcBef>
                <a:spcPts val="0"/>
              </a:spcBef>
              <a:spcAft>
                <a:spcPts val="0"/>
              </a:spcAft>
              <a:buSzPts val="1800"/>
              <a:buChar char="●"/>
            </a:pPr>
            <a:r>
              <a:rPr lang="fr" sz="1800"/>
              <a:t>Peu coûteux</a:t>
            </a:r>
            <a:endParaRPr sz="1800"/>
          </a:p>
          <a:p>
            <a:pPr indent="-342900" lvl="0" marL="457200" rtl="0">
              <a:spcBef>
                <a:spcPts val="0"/>
              </a:spcBef>
              <a:spcAft>
                <a:spcPts val="0"/>
              </a:spcAft>
              <a:buSzPts val="1800"/>
              <a:buChar char="●"/>
            </a:pPr>
            <a:r>
              <a:rPr lang="fr" sz="1800"/>
              <a:t>Respectueux des droits d’auteur</a:t>
            </a:r>
            <a:endParaRPr sz="1800"/>
          </a:p>
          <a:p>
            <a:pPr indent="-342900" lvl="0" marL="457200" rtl="0">
              <a:spcBef>
                <a:spcPts val="0"/>
              </a:spcBef>
              <a:spcAft>
                <a:spcPts val="0"/>
              </a:spcAft>
              <a:buSzPts val="1800"/>
              <a:buChar char="●"/>
            </a:pPr>
            <a:r>
              <a:rPr lang="fr" sz="1800"/>
              <a:t>Correspond au désir des résidents</a:t>
            </a:r>
            <a:endParaRPr sz="1800"/>
          </a:p>
        </p:txBody>
      </p:sp>
      <p:sp>
        <p:nvSpPr>
          <p:cNvPr id="792" name="Shape 79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Peu coûteux</a:t>
            </a:r>
            <a:endParaRPr sz="1800"/>
          </a:p>
          <a:p>
            <a:pPr indent="-342900" lvl="0" marL="457200" rtl="0">
              <a:spcBef>
                <a:spcPts val="0"/>
              </a:spcBef>
              <a:spcAft>
                <a:spcPts val="0"/>
              </a:spcAft>
              <a:buSzPts val="1800"/>
              <a:buChar char="●"/>
            </a:pPr>
            <a:r>
              <a:rPr lang="fr" sz="1800"/>
              <a:t>Respectueux des droits d’auteur</a:t>
            </a:r>
            <a:endParaRPr sz="1800"/>
          </a:p>
          <a:p>
            <a:pPr indent="-342900" lvl="0" marL="457200" rtl="0">
              <a:spcBef>
                <a:spcPts val="0"/>
              </a:spcBef>
              <a:spcAft>
                <a:spcPts val="0"/>
              </a:spcAft>
              <a:buSzPts val="1800"/>
              <a:buChar char="●"/>
            </a:pPr>
            <a:r>
              <a:rPr lang="fr" sz="1800"/>
              <a:t>Correspond au désir des résidents</a:t>
            </a:r>
            <a:endParaRPr sz="1800"/>
          </a:p>
          <a:p>
            <a:pPr indent="-342900" lvl="0" marL="457200" rtl="0">
              <a:spcBef>
                <a:spcPts val="0"/>
              </a:spcBef>
              <a:spcAft>
                <a:spcPts val="0"/>
              </a:spcAft>
              <a:buSzPts val="1800"/>
              <a:buChar char="●"/>
            </a:pPr>
            <a:r>
              <a:rPr lang="fr" sz="1800"/>
              <a:t>Ayant fait ses preuves au pré-clinique</a:t>
            </a:r>
            <a:endParaRPr sz="1800"/>
          </a:p>
          <a:p>
            <a:pPr indent="-342900" lvl="0" marL="457200" rtl="0">
              <a:spcBef>
                <a:spcPts val="0"/>
              </a:spcBef>
              <a:spcAft>
                <a:spcPts val="0"/>
              </a:spcAft>
              <a:buSzPts val="1800"/>
              <a:buChar char="●"/>
            </a:pPr>
            <a:r>
              <a:rPr lang="fr" sz="1800"/>
              <a:t>Répond à un besoin en clinique</a:t>
            </a:r>
            <a:endParaRPr sz="1800"/>
          </a:p>
          <a:p>
            <a:pPr indent="-342900" lvl="0" marL="457200" rtl="0">
              <a:spcBef>
                <a:spcPts val="0"/>
              </a:spcBef>
              <a:spcAft>
                <a:spcPts val="0"/>
              </a:spcAft>
              <a:buSzPts val="1800"/>
              <a:buChar char="●"/>
            </a:pPr>
            <a:r>
              <a:rPr lang="fr" sz="1800"/>
              <a:t>Comportant certains défis qui sont loin d’être insurmontables</a:t>
            </a:r>
            <a:endParaRPr sz="1800"/>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6" name="Shape 796"/>
        <p:cNvGrpSpPr/>
        <p:nvPr/>
      </p:nvGrpSpPr>
      <p:grpSpPr>
        <a:xfrm>
          <a:off x="0" y="0"/>
          <a:ext cx="0" cy="0"/>
          <a:chOff x="0" y="0"/>
          <a:chExt cx="0" cy="0"/>
        </a:xfrm>
      </p:grpSpPr>
      <p:sp>
        <p:nvSpPr>
          <p:cNvPr id="797" name="Shape 797"/>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1600"/>
              </a:spcAft>
              <a:buNone/>
            </a:pPr>
            <a:r>
              <a:rPr b="1" lang="fr" sz="3400">
                <a:solidFill>
                  <a:schemeClr val="accent3"/>
                </a:solidFill>
                <a:latin typeface="Average"/>
                <a:ea typeface="Average"/>
                <a:cs typeface="Average"/>
                <a:sym typeface="Average"/>
              </a:rPr>
              <a:t>Wikimedica</a:t>
            </a:r>
            <a:endParaRPr b="1"/>
          </a:p>
        </p:txBody>
      </p:sp>
      <p:sp>
        <p:nvSpPr>
          <p:cNvPr id="798" name="Shape 798"/>
          <p:cNvSpPr txBox="1"/>
          <p:nvPr>
            <p:ph idx="1" type="body"/>
          </p:nvPr>
        </p:nvSpPr>
        <p:spPr>
          <a:xfrm>
            <a:off x="311700" y="923875"/>
            <a:ext cx="8520600" cy="3416400"/>
          </a:xfrm>
          <a:prstGeom prst="rect">
            <a:avLst/>
          </a:prstGeom>
        </p:spPr>
        <p:txBody>
          <a:bodyPr anchorCtr="0" anchor="t" bIns="91425" lIns="91425" spcFirstLastPara="1" rIns="91425" wrap="square" tIns="91425">
            <a:noAutofit/>
          </a:bodyPr>
          <a:lstStyle/>
          <a:p>
            <a:pPr indent="0" lvl="0" marL="0" algn="ctr">
              <a:spcBef>
                <a:spcPts val="0"/>
              </a:spcBef>
              <a:spcAft>
                <a:spcPts val="1600"/>
              </a:spcAft>
              <a:buNone/>
            </a:pPr>
            <a:r>
              <a:rPr lang="fr" sz="3400"/>
              <a:t>Un projet qui s’inscrit dans la tradition d’excellence de l’Université Laval ! </a:t>
            </a:r>
            <a:endParaRPr sz="3400"/>
          </a:p>
        </p:txBody>
      </p:sp>
      <p:pic>
        <p:nvPicPr>
          <p:cNvPr id="799" name="Shape 799"/>
          <p:cNvPicPr preferRelativeResize="0"/>
          <p:nvPr/>
        </p:nvPicPr>
        <p:blipFill>
          <a:blip r:embed="rId3">
            <a:alphaModFix/>
          </a:blip>
          <a:stretch>
            <a:fillRect/>
          </a:stretch>
        </p:blipFill>
        <p:spPr>
          <a:xfrm>
            <a:off x="2907930" y="2377325"/>
            <a:ext cx="3328132" cy="25717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Shape 1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118" name="Shape 1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fr"/>
              <a:t>À la lumière des résultats, les trois sources d’information (Wikipédia, UpToDate, Access Medicine) sont appropriés pour l’apprentissage. Toutefois, UpToDate utilisé seul est moins approprié pour les étudiants de première année de médecine car il ne répond pas aux besoins d’apprentissage et est plus demandant en termes de ressources cognitives.</a:t>
            </a:r>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3" name="Shape 803"/>
        <p:cNvGrpSpPr/>
        <p:nvPr/>
      </p:nvGrpSpPr>
      <p:grpSpPr>
        <a:xfrm>
          <a:off x="0" y="0"/>
          <a:ext cx="0" cy="0"/>
          <a:chOff x="0" y="0"/>
          <a:chExt cx="0" cy="0"/>
        </a:xfrm>
      </p:grpSpPr>
      <p:sp>
        <p:nvSpPr>
          <p:cNvPr id="804" name="Shape 804"/>
          <p:cNvSpPr txBox="1"/>
          <p:nvPr>
            <p:ph type="title"/>
          </p:nvPr>
        </p:nvSpPr>
        <p:spPr>
          <a:xfrm>
            <a:off x="223325" y="2285400"/>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Avez-vous des questions ? </a:t>
            </a:r>
            <a:endParaRPr/>
          </a:p>
        </p:txBody>
      </p:sp>
      <p:pic>
        <p:nvPicPr>
          <p:cNvPr id="805" name="Shape 805"/>
          <p:cNvPicPr preferRelativeResize="0"/>
          <p:nvPr/>
        </p:nvPicPr>
        <p:blipFill>
          <a:blip r:embed="rId3">
            <a:alphaModFix/>
          </a:blip>
          <a:stretch>
            <a:fillRect/>
          </a:stretch>
        </p:blipFill>
        <p:spPr>
          <a:xfrm>
            <a:off x="4401150" y="180300"/>
            <a:ext cx="4572500" cy="4585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Shape 123"/>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Section Patrick Archambault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pic>
        <p:nvPicPr>
          <p:cNvPr id="128" name="Shape 128"/>
          <p:cNvPicPr preferRelativeResize="0"/>
          <p:nvPr/>
        </p:nvPicPr>
        <p:blipFill>
          <a:blip r:embed="rId3">
            <a:alphaModFix/>
          </a:blip>
          <a:stretch>
            <a:fillRect/>
          </a:stretch>
        </p:blipFill>
        <p:spPr>
          <a:xfrm>
            <a:off x="311700" y="776645"/>
            <a:ext cx="8520599" cy="340823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Shape 1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But</a:t>
            </a:r>
            <a:endParaRPr/>
          </a:p>
        </p:txBody>
      </p:sp>
      <p:sp>
        <p:nvSpPr>
          <p:cNvPr id="134" name="Shape 13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just">
              <a:spcBef>
                <a:spcPts val="800"/>
              </a:spcBef>
              <a:spcAft>
                <a:spcPts val="0"/>
              </a:spcAft>
              <a:buNone/>
            </a:pPr>
            <a:r>
              <a:rPr lang="fr"/>
              <a:t>Évaluer l’impact de l’utilisation de Wikipedia sur les étudiants en médecine quant à l’acquisition des connaissances à court terme comparé à UpToDate et aux livres électroniques</a:t>
            </a:r>
            <a:endParaRPr sz="3200">
              <a:solidFill>
                <a:srgbClr val="000000"/>
              </a:solidFill>
            </a:endParaRPr>
          </a:p>
          <a:p>
            <a:pPr indent="0" lvl="0" marL="0">
              <a:spcBef>
                <a:spcPts val="0"/>
              </a:spcBef>
              <a:spcAft>
                <a:spcPts val="160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Shape 1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140" name="Shape 14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a:t>Les étudiants en médecine qui utilisent Wikipedia acquièrent des connaissances supérieures comparé aux livres électroniques</a:t>
            </a:r>
            <a:endParaRPr/>
          </a:p>
          <a:p>
            <a:pPr indent="-342900" lvl="0" marL="457200" marR="0" rtl="0" algn="l">
              <a:lnSpc>
                <a:spcPct val="115000"/>
              </a:lnSpc>
              <a:spcBef>
                <a:spcPts val="0"/>
              </a:spcBef>
              <a:spcAft>
                <a:spcPts val="0"/>
              </a:spcAft>
              <a:buSzPts val="1800"/>
              <a:buChar char="●"/>
            </a:pPr>
            <a:r>
              <a:rPr lang="fr"/>
              <a:t>Les étudiants utilisant Wikipedia ont de meilleurs résultats aux post tests que ceux utilisant UpToDate (mais différence non significative)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idx="1" type="body"/>
          </p:nvPr>
        </p:nvSpPr>
        <p:spPr>
          <a:xfrm>
            <a:off x="311700" y="1420275"/>
            <a:ext cx="8520600" cy="31485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a:t>Les applications d’écriture collaborative peuvent améliorer l’acquisition des compétences, la conservation du savoir et la col</a:t>
            </a:r>
            <a:r>
              <a:rPr lang="fr"/>
              <a:t>laboration</a:t>
            </a:r>
            <a:r>
              <a:rPr lang="fr"/>
              <a:t> en formation médicale</a:t>
            </a:r>
            <a:endParaRPr/>
          </a:p>
          <a:p>
            <a:pPr indent="-342900" lvl="0" marL="457200" marR="0" rtl="0" algn="l">
              <a:lnSpc>
                <a:spcPct val="115000"/>
              </a:lnSpc>
              <a:spcBef>
                <a:spcPts val="0"/>
              </a:spcBef>
              <a:spcAft>
                <a:spcPts val="0"/>
              </a:spcAft>
              <a:buSzPts val="1800"/>
              <a:buChar char="●"/>
            </a:pPr>
            <a:r>
              <a:rPr lang="fr"/>
              <a:t>La contribution au contenu relève du défi</a:t>
            </a:r>
            <a:endParaRPr/>
          </a:p>
          <a:p>
            <a:pPr indent="-342900" lvl="0" marL="457200" marR="0" rtl="0" algn="l">
              <a:lnSpc>
                <a:spcPct val="115000"/>
              </a:lnSpc>
              <a:spcBef>
                <a:spcPts val="0"/>
              </a:spcBef>
              <a:spcAft>
                <a:spcPts val="0"/>
              </a:spcAft>
              <a:buSzPts val="1800"/>
              <a:buChar char="●"/>
            </a:pPr>
            <a:r>
              <a:rPr lang="fr"/>
              <a:t>But</a:t>
            </a:r>
            <a:endParaRPr/>
          </a:p>
          <a:p>
            <a:pPr indent="-342900" lvl="1" marL="914400" marR="0" rtl="0" algn="l">
              <a:lnSpc>
                <a:spcPct val="115000"/>
              </a:lnSpc>
              <a:spcBef>
                <a:spcPts val="0"/>
              </a:spcBef>
              <a:spcAft>
                <a:spcPts val="0"/>
              </a:spcAft>
              <a:buSzPts val="1800"/>
              <a:buChar char="○"/>
            </a:pPr>
            <a:r>
              <a:rPr lang="fr" sz="1800"/>
              <a:t>Recueillir l’opinion des résidents en MU sur leur intention de présenter des résumés d’article novateur dans un diaporama google Docs pendant qu’ils se préparaient à leur examen de certification du Collège Royal des médecins et chirurgiens du Canada</a:t>
            </a:r>
            <a:endParaRPr sz="1800"/>
          </a:p>
        </p:txBody>
      </p:sp>
      <p:pic>
        <p:nvPicPr>
          <p:cNvPr id="146" name="Shape 146"/>
          <p:cNvPicPr preferRelativeResize="0"/>
          <p:nvPr/>
        </p:nvPicPr>
        <p:blipFill>
          <a:blip r:embed="rId3">
            <a:alphaModFix/>
          </a:blip>
          <a:stretch>
            <a:fillRect/>
          </a:stretch>
        </p:blipFill>
        <p:spPr>
          <a:xfrm>
            <a:off x="311700" y="198700"/>
            <a:ext cx="8520599" cy="1069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Shape 15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Résultats</a:t>
            </a:r>
            <a:endParaRPr/>
          </a:p>
        </p:txBody>
      </p:sp>
      <p:sp>
        <p:nvSpPr>
          <p:cNvPr id="152" name="Shape 15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SzPts val="2000"/>
              <a:buChar char="●"/>
            </a:pPr>
            <a:r>
              <a:rPr lang="fr" sz="2000"/>
              <a:t>25 résidents en MU sur une possibilité de 150 ont participé à l’étude</a:t>
            </a:r>
            <a:endParaRPr sz="2000"/>
          </a:p>
          <a:p>
            <a:pPr indent="-355600" lvl="1" marL="914400" marR="0" rtl="0" algn="l">
              <a:lnSpc>
                <a:spcPct val="115000"/>
              </a:lnSpc>
              <a:spcBef>
                <a:spcPts val="0"/>
              </a:spcBef>
              <a:spcAft>
                <a:spcPts val="0"/>
              </a:spcAft>
              <a:buSzPts val="2000"/>
              <a:buChar char="○"/>
            </a:pPr>
            <a:r>
              <a:rPr lang="fr" sz="2000"/>
              <a:t>Le principal avantage : l’affermissement de l’apprentissage</a:t>
            </a:r>
            <a:endParaRPr sz="2000"/>
          </a:p>
          <a:p>
            <a:pPr indent="-355600" lvl="1" marL="914400" marR="0" rtl="0" algn="l">
              <a:lnSpc>
                <a:spcPct val="115000"/>
              </a:lnSpc>
              <a:spcBef>
                <a:spcPts val="0"/>
              </a:spcBef>
              <a:spcAft>
                <a:spcPts val="0"/>
              </a:spcAft>
              <a:buSzPts val="2000"/>
              <a:buChar char="○"/>
            </a:pPr>
            <a:r>
              <a:rPr lang="fr" sz="2000"/>
              <a:t>Le principal inconvénient : la surcharge d’information</a:t>
            </a:r>
            <a:endParaRPr sz="2000"/>
          </a:p>
          <a:p>
            <a:pPr indent="-355600" lvl="0" marL="457200" marR="0" rtl="0" algn="l">
              <a:lnSpc>
                <a:spcPct val="115000"/>
              </a:lnSpc>
              <a:spcBef>
                <a:spcPts val="0"/>
              </a:spcBef>
              <a:spcAft>
                <a:spcPts val="0"/>
              </a:spcAft>
              <a:buSzPts val="2000"/>
              <a:buChar char="●"/>
            </a:pPr>
            <a:r>
              <a:rPr lang="fr" sz="2000"/>
              <a:t>Facteur facilitant = l’information scientifique de qualité évaluée par les pairs</a:t>
            </a:r>
            <a:endParaRPr sz="2000"/>
          </a:p>
          <a:p>
            <a:pPr indent="-355600" lvl="0" marL="457200" marR="0" rtl="0" algn="l">
              <a:lnSpc>
                <a:spcPct val="115000"/>
              </a:lnSpc>
              <a:spcBef>
                <a:spcPts val="0"/>
              </a:spcBef>
              <a:spcAft>
                <a:spcPts val="0"/>
              </a:spcAft>
              <a:buSzPts val="2000"/>
              <a:buChar char="●"/>
            </a:pPr>
            <a:r>
              <a:rPr lang="fr" sz="2000"/>
              <a:t>Obstacle = contrainte de temps</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158" name="Shape 15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a:t>Croyances saillantes quant à l’intention des résidents en MU de contribuer au contenu d’un projet d’écriture collaborative en ligne</a:t>
            </a:r>
            <a:endParaRPr/>
          </a:p>
          <a:p>
            <a:pPr indent="-342900" lvl="0" marL="457200" marR="0" rtl="0" algn="l">
              <a:lnSpc>
                <a:spcPct val="115000"/>
              </a:lnSpc>
              <a:spcBef>
                <a:spcPts val="0"/>
              </a:spcBef>
              <a:spcAft>
                <a:spcPts val="0"/>
              </a:spcAft>
              <a:buSzPts val="1800"/>
              <a:buChar char="●"/>
            </a:pPr>
            <a:r>
              <a:rPr lang="fr"/>
              <a:t>Les répondants ont perçu plus d’avantages que d’inconvénients à la contribution au contenu et ils étaient d’avis que l’initiative recevrait un large appui</a:t>
            </a:r>
            <a:endParaRPr/>
          </a:p>
          <a:p>
            <a:pPr indent="-342900" lvl="0" marL="457200" marR="0" rtl="0" algn="l">
              <a:lnSpc>
                <a:spcPct val="115000"/>
              </a:lnSpc>
              <a:spcBef>
                <a:spcPts val="0"/>
              </a:spcBef>
              <a:spcAft>
                <a:spcPts val="0"/>
              </a:spcAft>
              <a:buSzPts val="1800"/>
              <a:buChar char="●"/>
            </a:pPr>
            <a:r>
              <a:rPr lang="fr"/>
              <a:t>Accroître la contribution des étudiants à d’autres AEC en formation médicale</a:t>
            </a:r>
            <a:endParaRPr/>
          </a:p>
          <a:p>
            <a:pPr indent="0" lvl="0" marL="0" marR="0" rtl="0" algn="l">
              <a:lnSpc>
                <a:spcPct val="115000"/>
              </a:lnSpc>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Shape 16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Rencontre avec Patrick Archambault</a:t>
            </a:r>
            <a:endParaRPr/>
          </a:p>
        </p:txBody>
      </p:sp>
      <p:sp>
        <p:nvSpPr>
          <p:cNvPr id="164" name="Shape 16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rPr lang="fr" sz="2400"/>
              <a:t>En quelques mots...</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sp>
        <p:nvSpPr>
          <p:cNvPr id="65" name="Shape 6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Présentateurs (brève présentation)</a:t>
            </a:r>
            <a:endParaRPr/>
          </a:p>
        </p:txBody>
      </p:sp>
      <p:sp>
        <p:nvSpPr>
          <p:cNvPr id="66" name="Shape 6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SzPts val="2400"/>
              <a:buChar char="●"/>
            </a:pPr>
            <a:r>
              <a:rPr lang="fr" sz="2400"/>
              <a:t>Antoine Mercier-Linteau, Externe, BIng</a:t>
            </a:r>
            <a:endParaRPr sz="2400"/>
          </a:p>
          <a:p>
            <a:pPr indent="-381000" lvl="0" marL="457200" rtl="0">
              <a:spcBef>
                <a:spcPts val="0"/>
              </a:spcBef>
              <a:spcAft>
                <a:spcPts val="0"/>
              </a:spcAft>
              <a:buSzPts val="2400"/>
              <a:buChar char="●"/>
            </a:pPr>
            <a:r>
              <a:rPr lang="fr" sz="2400"/>
              <a:t>Jean-Philippe Pialasse, 2e année, DC, MSc, PhD</a:t>
            </a:r>
            <a:endParaRPr sz="2400"/>
          </a:p>
          <a:p>
            <a:pPr indent="-381000" lvl="0" marL="457200" rtl="0">
              <a:spcBef>
                <a:spcPts val="0"/>
              </a:spcBef>
              <a:spcAft>
                <a:spcPts val="0"/>
              </a:spcAft>
              <a:buSzPts val="2400"/>
              <a:buChar char="●"/>
            </a:pPr>
            <a:r>
              <a:rPr lang="fr" sz="2400"/>
              <a:t>Emmanuelle Béland R2, MD, Pht (Presque CCMF-MU)</a:t>
            </a:r>
            <a:endParaRPr sz="2400"/>
          </a:p>
          <a:p>
            <a:pPr indent="-381000" lvl="0" marL="457200" rtl="0">
              <a:spcBef>
                <a:spcPts val="0"/>
              </a:spcBef>
              <a:spcAft>
                <a:spcPts val="0"/>
              </a:spcAft>
              <a:buSzPts val="2400"/>
              <a:buChar char="●"/>
            </a:pPr>
            <a:r>
              <a:rPr lang="fr" sz="2400"/>
              <a:t>Michaël St-Gelais R2, MD (Presque CCMF)</a:t>
            </a:r>
            <a:endParaRPr sz="2400"/>
          </a:p>
          <a:p>
            <a:pPr indent="-381000" lvl="0" marL="457200">
              <a:spcBef>
                <a:spcPts val="0"/>
              </a:spcBef>
              <a:spcAft>
                <a:spcPts val="0"/>
              </a:spcAft>
              <a:buSzPts val="2400"/>
              <a:buChar char="●"/>
            </a:pPr>
            <a:r>
              <a:rPr lang="fr" sz="2400"/>
              <a:t>Anne Sansregret R1, MD</a:t>
            </a:r>
            <a:endParaRPr sz="24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70" name="Shape 170"/>
          <p:cNvSpPr txBox="1"/>
          <p:nvPr>
            <p:ph idx="1" type="body"/>
          </p:nvPr>
        </p:nvSpPr>
        <p:spPr>
          <a:xfrm>
            <a:off x="311700" y="1595800"/>
            <a:ext cx="8520600" cy="29730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Objectifs</a:t>
            </a:r>
            <a:endParaRPr/>
          </a:p>
          <a:p>
            <a:pPr indent="-330200" lvl="1" marL="914400" rtl="0">
              <a:spcBef>
                <a:spcPts val="0"/>
              </a:spcBef>
              <a:spcAft>
                <a:spcPts val="0"/>
              </a:spcAft>
              <a:buSzPts val="1600"/>
              <a:buChar char="○"/>
            </a:pPr>
            <a:r>
              <a:rPr lang="fr" sz="1600"/>
              <a:t>Décrire l’utilisation d’un wiki pour créer des protocoles au département d’urgence</a:t>
            </a:r>
            <a:endParaRPr sz="1600"/>
          </a:p>
          <a:p>
            <a:pPr indent="-330200" lvl="1" marL="914400" marR="0" rtl="0" algn="l">
              <a:lnSpc>
                <a:spcPct val="115000"/>
              </a:lnSpc>
              <a:spcBef>
                <a:spcPts val="0"/>
              </a:spcBef>
              <a:spcAft>
                <a:spcPts val="0"/>
              </a:spcAft>
              <a:buSzPts val="1600"/>
              <a:buChar char="○"/>
            </a:pPr>
            <a:r>
              <a:rPr lang="fr" sz="1600"/>
              <a:t>Évaluer si l’utilisation du wiki change l’intention des médecins d’urgence à l’utiliser à long terme</a:t>
            </a:r>
            <a:endParaRPr sz="1600"/>
          </a:p>
          <a:p>
            <a:pPr indent="-330200" lvl="1" marL="914400" marR="0" rtl="0" algn="l">
              <a:lnSpc>
                <a:spcPct val="115000"/>
              </a:lnSpc>
              <a:spcBef>
                <a:spcPts val="0"/>
              </a:spcBef>
              <a:spcAft>
                <a:spcPts val="0"/>
              </a:spcAft>
              <a:buSzPts val="1600"/>
              <a:buChar char="○"/>
            </a:pPr>
            <a:r>
              <a:rPr lang="fr" sz="1600"/>
              <a:t>Comprendre l’impact de l’utilisation du wiki</a:t>
            </a:r>
            <a:endParaRPr sz="1600"/>
          </a:p>
          <a:p>
            <a:pPr indent="-342900" lvl="0" marL="457200" marR="0" rtl="0" algn="l">
              <a:lnSpc>
                <a:spcPct val="115000"/>
              </a:lnSpc>
              <a:spcBef>
                <a:spcPts val="0"/>
              </a:spcBef>
              <a:spcAft>
                <a:spcPts val="0"/>
              </a:spcAft>
              <a:buSzPts val="1800"/>
              <a:buChar char="●"/>
            </a:pPr>
            <a:r>
              <a:rPr lang="fr"/>
              <a:t>Méthode ; HDL, utilisation wiki x 6 mois</a:t>
            </a:r>
            <a:endParaRPr/>
          </a:p>
          <a:p>
            <a:pPr indent="-342900" lvl="0" marL="457200" marR="0" rtl="0" algn="l">
              <a:lnSpc>
                <a:spcPct val="115000"/>
              </a:lnSpc>
              <a:spcBef>
                <a:spcPts val="0"/>
              </a:spcBef>
              <a:spcAft>
                <a:spcPts val="0"/>
              </a:spcAft>
              <a:buSzPts val="1800"/>
              <a:buChar char="●"/>
            </a:pPr>
            <a:r>
              <a:rPr lang="fr"/>
              <a:t>+ = facile d’utilisation, support des collègues</a:t>
            </a:r>
            <a:endParaRPr sz="1200">
              <a:solidFill>
                <a:srgbClr val="000000"/>
              </a:solidFill>
            </a:endParaRPr>
          </a:p>
          <a:p>
            <a:pPr indent="0" lvl="0" marL="0" marR="0" rtl="0" algn="l">
              <a:lnSpc>
                <a:spcPct val="115000"/>
              </a:lnSpc>
              <a:spcBef>
                <a:spcPts val="1600"/>
              </a:spcBef>
              <a:spcAft>
                <a:spcPts val="1600"/>
              </a:spcAft>
              <a:buNone/>
            </a:pPr>
            <a:r>
              <a:t/>
            </a:r>
            <a:endParaRPr/>
          </a:p>
        </p:txBody>
      </p:sp>
      <p:pic>
        <p:nvPicPr>
          <p:cNvPr id="171" name="Shape 171"/>
          <p:cNvPicPr preferRelativeResize="0"/>
          <p:nvPr/>
        </p:nvPicPr>
        <p:blipFill>
          <a:blip r:embed="rId3">
            <a:alphaModFix/>
          </a:blip>
          <a:stretch>
            <a:fillRect/>
          </a:stretch>
        </p:blipFill>
        <p:spPr>
          <a:xfrm>
            <a:off x="271300" y="155750"/>
            <a:ext cx="8601376" cy="12964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Shape 17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177" name="Shape 17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lang="fr" sz="2400"/>
              <a:t>L’intention des médecins d’urgence à utiliser un wiki augmente après y avoir eu accès pendant 6 mois</a:t>
            </a:r>
            <a:endParaRPr sz="2400"/>
          </a:p>
          <a:p>
            <a:pPr indent="0" lvl="0" marL="0" marR="0" rtl="0" algn="l">
              <a:lnSpc>
                <a:spcPct val="115000"/>
              </a:lnSpc>
              <a:spcBef>
                <a:spcPts val="1600"/>
              </a:spcBef>
              <a:spcAft>
                <a:spcPts val="160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Section James Heilman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pic>
        <p:nvPicPr>
          <p:cNvPr id="187" name="Shape 187"/>
          <p:cNvPicPr preferRelativeResize="0"/>
          <p:nvPr/>
        </p:nvPicPr>
        <p:blipFill>
          <a:blip r:embed="rId3">
            <a:alphaModFix/>
          </a:blip>
          <a:stretch>
            <a:fillRect/>
          </a:stretch>
        </p:blipFill>
        <p:spPr>
          <a:xfrm>
            <a:off x="311700" y="160700"/>
            <a:ext cx="8520600" cy="1037287"/>
          </a:xfrm>
          <a:prstGeom prst="rect">
            <a:avLst/>
          </a:prstGeom>
          <a:noFill/>
          <a:ln>
            <a:noFill/>
          </a:ln>
        </p:spPr>
      </p:pic>
      <p:sp>
        <p:nvSpPr>
          <p:cNvPr id="188" name="Shape 188"/>
          <p:cNvSpPr txBox="1"/>
          <p:nvPr>
            <p:ph idx="1" type="body"/>
          </p:nvPr>
        </p:nvSpPr>
        <p:spPr>
          <a:xfrm>
            <a:off x="311700" y="1292600"/>
            <a:ext cx="8520600" cy="3276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Paru en 2015, PLoS Medicine</a:t>
            </a:r>
            <a:endParaRPr/>
          </a:p>
          <a:p>
            <a:pPr indent="-342900" lvl="0" marL="457200" rtl="0">
              <a:spcBef>
                <a:spcPts val="0"/>
              </a:spcBef>
              <a:spcAft>
                <a:spcPts val="0"/>
              </a:spcAft>
              <a:buSzPts val="1800"/>
              <a:buChar char="●"/>
            </a:pPr>
            <a:r>
              <a:rPr lang="fr"/>
              <a:t>Fait un résumé des différentes ressources en libre accès en les comparant aux ressources en ligne payantes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Shape 193"/>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Résumé</a:t>
            </a:r>
            <a:endParaRPr/>
          </a:p>
        </p:txBody>
      </p:sp>
      <p:sp>
        <p:nvSpPr>
          <p:cNvPr id="194" name="Shape 194"/>
          <p:cNvSpPr txBox="1"/>
          <p:nvPr>
            <p:ph idx="1" type="body"/>
          </p:nvPr>
        </p:nvSpPr>
        <p:spPr>
          <a:xfrm>
            <a:off x="311700" y="865325"/>
            <a:ext cx="8520600" cy="3797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chemeClr val="accent3"/>
              </a:buClr>
              <a:buSzPts val="1800"/>
              <a:buFont typeface="Average"/>
              <a:buChar char="●"/>
            </a:pPr>
            <a:r>
              <a:rPr lang="fr"/>
              <a:t>Plusieurs tentatives de mettre en ligne des ressources revues par les pairs avec des contributeurs sélectionnés hautement qualifié</a:t>
            </a:r>
            <a:endParaRPr/>
          </a:p>
          <a:p>
            <a:pPr indent="-342900" lvl="1" marL="914400" marR="0" rtl="0" algn="l">
              <a:lnSpc>
                <a:spcPct val="115000"/>
              </a:lnSpc>
              <a:spcBef>
                <a:spcPts val="0"/>
              </a:spcBef>
              <a:spcAft>
                <a:spcPts val="0"/>
              </a:spcAft>
              <a:buSzPts val="1800"/>
              <a:buChar char="○"/>
            </a:pPr>
            <a:r>
              <a:rPr lang="fr" sz="1800"/>
              <a:t>Échec de Medpedia, WikEmerg.ca, Google Knol, Nupedia, Citizendium</a:t>
            </a:r>
            <a:endParaRPr sz="1800"/>
          </a:p>
          <a:p>
            <a:pPr indent="-342900" lvl="0" marL="457200" marR="0" rtl="0" algn="l">
              <a:lnSpc>
                <a:spcPct val="115000"/>
              </a:lnSpc>
              <a:spcBef>
                <a:spcPts val="0"/>
              </a:spcBef>
              <a:spcAft>
                <a:spcPts val="0"/>
              </a:spcAft>
              <a:buSzPts val="1800"/>
              <a:buChar char="●"/>
            </a:pPr>
            <a:r>
              <a:rPr lang="fr"/>
              <a:t>Budget annuel</a:t>
            </a:r>
            <a:endParaRPr/>
          </a:p>
          <a:p>
            <a:pPr indent="-342900" lvl="1" marL="914400" marR="0" rtl="0" algn="l">
              <a:lnSpc>
                <a:spcPct val="115000"/>
              </a:lnSpc>
              <a:spcBef>
                <a:spcPts val="0"/>
              </a:spcBef>
              <a:spcAft>
                <a:spcPts val="0"/>
              </a:spcAft>
              <a:buSzPts val="1800"/>
              <a:buChar char="○"/>
            </a:pPr>
            <a:r>
              <a:rPr lang="fr" sz="1800"/>
              <a:t>Wikipédia : 50 millions (dons)</a:t>
            </a:r>
            <a:endParaRPr sz="1800"/>
          </a:p>
          <a:p>
            <a:pPr indent="-342900" lvl="1" marL="914400" marR="0" rtl="0" algn="l">
              <a:lnSpc>
                <a:spcPct val="115000"/>
              </a:lnSpc>
              <a:spcBef>
                <a:spcPts val="0"/>
              </a:spcBef>
              <a:spcAft>
                <a:spcPts val="0"/>
              </a:spcAft>
              <a:buSzPts val="1800"/>
              <a:buChar char="○"/>
            </a:pPr>
            <a:r>
              <a:rPr lang="fr" sz="1800"/>
              <a:t>UpToDate : 4.7 milliards</a:t>
            </a:r>
            <a:endParaRPr sz="1800"/>
          </a:p>
          <a:p>
            <a:pPr indent="-342900" lvl="1" marL="914400" marR="0" rtl="0" algn="l">
              <a:lnSpc>
                <a:spcPct val="115000"/>
              </a:lnSpc>
              <a:spcBef>
                <a:spcPts val="0"/>
              </a:spcBef>
              <a:spcAft>
                <a:spcPts val="0"/>
              </a:spcAft>
              <a:buSzPts val="1800"/>
              <a:buChar char="○"/>
            </a:pPr>
            <a:r>
              <a:rPr lang="fr" sz="1800"/>
              <a:t>DynaMed : 2 milliards</a:t>
            </a:r>
            <a:endParaRPr sz="1800"/>
          </a:p>
          <a:p>
            <a:pPr indent="-342900" lvl="0" marL="457200" marR="0" rtl="0" algn="l">
              <a:lnSpc>
                <a:spcPct val="115000"/>
              </a:lnSpc>
              <a:spcBef>
                <a:spcPts val="0"/>
              </a:spcBef>
              <a:spcAft>
                <a:spcPts val="0"/>
              </a:spcAft>
              <a:buSzPts val="1800"/>
              <a:buChar char="●"/>
            </a:pPr>
            <a:r>
              <a:rPr lang="fr"/>
              <a:t>Selon l’auteur, coût-bénéfice intéressant d’utiliser des méthodes en libre accès, car améliore l’accessibilité au contenu des gens qui en ont besoin</a:t>
            </a:r>
            <a:endParaRPr/>
          </a:p>
          <a:p>
            <a:pPr indent="-342900" lvl="0" marL="457200" marR="0" rtl="0" algn="l">
              <a:lnSpc>
                <a:spcPct val="115000"/>
              </a:lnSpc>
              <a:spcBef>
                <a:spcPts val="0"/>
              </a:spcBef>
              <a:spcAft>
                <a:spcPts val="0"/>
              </a:spcAft>
              <a:buSzPts val="1800"/>
              <a:buChar char="●"/>
            </a:pPr>
            <a:r>
              <a:rPr lang="fr"/>
              <a:t>Selon l’UNESCO, utilisation des données en libre accès est la clé de l’avancement du développement international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Résumé</a:t>
            </a:r>
            <a:endParaRPr/>
          </a:p>
        </p:txBody>
      </p:sp>
      <p:sp>
        <p:nvSpPr>
          <p:cNvPr id="200" name="Shape 20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a:t>Wikipédia = succès parmi la population médicale</a:t>
            </a:r>
            <a:endParaRPr/>
          </a:p>
          <a:p>
            <a:pPr indent="-342900" lvl="1" marL="914400" marR="0" rtl="0" algn="l">
              <a:lnSpc>
                <a:spcPct val="115000"/>
              </a:lnSpc>
              <a:spcBef>
                <a:spcPts val="0"/>
              </a:spcBef>
              <a:spcAft>
                <a:spcPts val="0"/>
              </a:spcAft>
              <a:buSzPts val="1800"/>
              <a:buChar char="○"/>
            </a:pPr>
            <a:r>
              <a:rPr lang="fr" sz="1800"/>
              <a:t>En 2013, 5 milliards de vue pour les pages médicales</a:t>
            </a:r>
            <a:endParaRPr sz="1800"/>
          </a:p>
          <a:p>
            <a:pPr indent="-342900" lvl="1" marL="914400" rtl="0">
              <a:spcBef>
                <a:spcPts val="0"/>
              </a:spcBef>
              <a:spcAft>
                <a:spcPts val="0"/>
              </a:spcAft>
              <a:buSzPts val="1800"/>
              <a:buChar char="○"/>
            </a:pPr>
            <a:r>
              <a:rPr lang="fr" sz="1800"/>
              <a:t>Par contre, Wikipédia n’est pas ciblé pour un auditoire médical</a:t>
            </a:r>
            <a:endParaRPr sz="1800"/>
          </a:p>
          <a:p>
            <a:pPr indent="-342900" lvl="0" marL="457200" marR="0" rtl="0" algn="l">
              <a:lnSpc>
                <a:spcPct val="115000"/>
              </a:lnSpc>
              <a:spcBef>
                <a:spcPts val="0"/>
              </a:spcBef>
              <a:spcAft>
                <a:spcPts val="0"/>
              </a:spcAft>
              <a:buSzPts val="1800"/>
              <a:buChar char="●"/>
            </a:pPr>
            <a:r>
              <a:rPr lang="fr"/>
              <a:t>A</a:t>
            </a:r>
            <a:r>
              <a:rPr lang="fr"/>
              <a:t>u UK, par rapport à l’utilisation de Wikipédia</a:t>
            </a:r>
            <a:endParaRPr/>
          </a:p>
          <a:p>
            <a:pPr indent="-342900" lvl="1" marL="914400" marR="0" rtl="0" algn="l">
              <a:lnSpc>
                <a:spcPct val="115000"/>
              </a:lnSpc>
              <a:spcBef>
                <a:spcPts val="0"/>
              </a:spcBef>
              <a:spcAft>
                <a:spcPts val="0"/>
              </a:spcAft>
              <a:buSzPts val="1800"/>
              <a:buChar char="○"/>
            </a:pPr>
            <a:r>
              <a:rPr lang="fr" sz="1800"/>
              <a:t>92-94% des étudiants en médecine l’utilisent</a:t>
            </a:r>
            <a:endParaRPr sz="1800"/>
          </a:p>
          <a:p>
            <a:pPr indent="-342900" lvl="1" marL="914400" marR="0" rtl="0" algn="l">
              <a:lnSpc>
                <a:spcPct val="115000"/>
              </a:lnSpc>
              <a:spcBef>
                <a:spcPts val="0"/>
              </a:spcBef>
              <a:spcAft>
                <a:spcPts val="0"/>
              </a:spcAft>
              <a:buSzPts val="1800"/>
              <a:buChar char="○"/>
            </a:pPr>
            <a:r>
              <a:rPr lang="fr" sz="1800"/>
              <a:t>50-70% des médecins en pratique l’utilisent</a:t>
            </a:r>
            <a:endParaRPr sz="1800"/>
          </a:p>
          <a:p>
            <a:pPr indent="-342900" lvl="1" marL="914400" marR="0" rtl="0" algn="l">
              <a:lnSpc>
                <a:spcPct val="115000"/>
              </a:lnSpc>
              <a:spcBef>
                <a:spcPts val="0"/>
              </a:spcBef>
              <a:spcAft>
                <a:spcPts val="0"/>
              </a:spcAft>
              <a:buSzPts val="1800"/>
              <a:buChar char="○"/>
            </a:pPr>
            <a:r>
              <a:rPr lang="fr" sz="1800"/>
              <a:t>70% des médecins l’utilisent sur une base hebdomadaire</a:t>
            </a:r>
            <a:endParaRPr sz="1800"/>
          </a:p>
          <a:p>
            <a:pPr indent="0" lvl="0" marL="0" marR="0" rtl="0" algn="l">
              <a:lnSpc>
                <a:spcPct val="115000"/>
              </a:lnSpc>
              <a:spcBef>
                <a:spcPts val="1600"/>
              </a:spcBef>
              <a:spcAft>
                <a:spcPts val="0"/>
              </a:spcAft>
              <a:buNone/>
            </a:pPr>
            <a:r>
              <a:rPr lang="fr"/>
              <a:t>DONC, désir d’utiliser Wikipédia chez les médecins !</a:t>
            </a:r>
            <a:endParaRPr/>
          </a:p>
          <a:p>
            <a:pPr indent="0" lvl="0" marL="0" marR="0" rtl="0" algn="l">
              <a:lnSpc>
                <a:spcPct val="115000"/>
              </a:lnSpc>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Shape 20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206" name="Shape 20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N’existe pas de résumés médicaux accessibles rapidement en accès libre dédié à un auditoire médical</a:t>
            </a:r>
            <a:endParaRPr/>
          </a:p>
          <a:p>
            <a:pPr indent="-342900" lvl="0" marL="457200" rtl="0">
              <a:spcBef>
                <a:spcPts val="0"/>
              </a:spcBef>
              <a:spcAft>
                <a:spcPts val="0"/>
              </a:spcAft>
              <a:buSzPts val="1800"/>
              <a:buChar char="●"/>
            </a:pPr>
            <a:r>
              <a:rPr lang="fr"/>
              <a:t>Effort pour créer des résumés en libre accès est limité par difficulté à recruter contributeur hautement qualifié</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6">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Shape 211"/>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Exactitudes des données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sp>
        <p:nvSpPr>
          <p:cNvPr id="216" name="Shape 216"/>
          <p:cNvSpPr txBox="1"/>
          <p:nvPr>
            <p:ph idx="1" type="body"/>
          </p:nvPr>
        </p:nvSpPr>
        <p:spPr>
          <a:xfrm>
            <a:off x="311700" y="1538750"/>
            <a:ext cx="8520600" cy="3030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Étude de 2014</a:t>
            </a:r>
            <a:endParaRPr/>
          </a:p>
          <a:p>
            <a:pPr indent="-342900" lvl="0" marL="457200" rtl="0">
              <a:spcBef>
                <a:spcPts val="0"/>
              </a:spcBef>
              <a:spcAft>
                <a:spcPts val="0"/>
              </a:spcAft>
              <a:buSzPts val="1800"/>
              <a:buChar char="●"/>
            </a:pPr>
            <a:r>
              <a:rPr lang="fr"/>
              <a:t>Sélection de 100 médicaments au hasard d’une liste de 300 médicaments enseignés à l’Université de Munich</a:t>
            </a:r>
            <a:endParaRPr/>
          </a:p>
          <a:p>
            <a:pPr indent="-342900" lvl="0" marL="457200" rtl="0">
              <a:spcBef>
                <a:spcPts val="0"/>
              </a:spcBef>
              <a:spcAft>
                <a:spcPts val="0"/>
              </a:spcAft>
              <a:buSzPts val="1800"/>
              <a:buChar char="●"/>
            </a:pPr>
            <a:r>
              <a:rPr lang="fr"/>
              <a:t>Comparaison de Wikipédia avec textbook de pharmacologie de base</a:t>
            </a:r>
            <a:endParaRPr/>
          </a:p>
          <a:p>
            <a:pPr indent="-342900" lvl="0" marL="457200" rtl="0">
              <a:spcBef>
                <a:spcPts val="0"/>
              </a:spcBef>
              <a:spcAft>
                <a:spcPts val="0"/>
              </a:spcAft>
              <a:buSzPts val="1800"/>
              <a:buChar char="●"/>
            </a:pPr>
            <a:r>
              <a:rPr lang="fr"/>
              <a:t>Résultats</a:t>
            </a:r>
            <a:endParaRPr/>
          </a:p>
          <a:p>
            <a:pPr indent="-317500" lvl="1" marL="914400" rtl="0">
              <a:spcBef>
                <a:spcPts val="0"/>
              </a:spcBef>
              <a:spcAft>
                <a:spcPts val="0"/>
              </a:spcAft>
              <a:buSzPts val="1400"/>
              <a:buChar char="○"/>
            </a:pPr>
            <a:r>
              <a:rPr lang="fr" sz="1800">
                <a:solidFill>
                  <a:srgbClr val="CACACA"/>
                </a:solidFill>
              </a:rPr>
              <a:t>Très peu d’erreur factuel (0.3%)</a:t>
            </a:r>
            <a:endParaRPr sz="1800">
              <a:solidFill>
                <a:srgbClr val="CACACA"/>
              </a:solidFill>
            </a:endParaRPr>
          </a:p>
          <a:p>
            <a:pPr indent="-317500" lvl="1" marL="914400" rtl="0">
              <a:spcBef>
                <a:spcPts val="0"/>
              </a:spcBef>
              <a:spcAft>
                <a:spcPts val="0"/>
              </a:spcAft>
              <a:buSzPts val="1400"/>
              <a:buChar char="○"/>
            </a:pPr>
            <a:r>
              <a:rPr lang="fr" sz="1800">
                <a:solidFill>
                  <a:srgbClr val="CACACA"/>
                </a:solidFill>
              </a:rPr>
              <a:t>93% des médicaments jugés essentiels</a:t>
            </a:r>
            <a:endParaRPr sz="1800">
              <a:solidFill>
                <a:srgbClr val="CACACA"/>
              </a:solidFill>
            </a:endParaRPr>
          </a:p>
          <a:p>
            <a:pPr indent="-317500" lvl="1" marL="914400" rtl="0">
              <a:spcBef>
                <a:spcPts val="0"/>
              </a:spcBef>
              <a:spcAft>
                <a:spcPts val="0"/>
              </a:spcAft>
              <a:buSzPts val="1400"/>
              <a:buChar char="○"/>
            </a:pPr>
            <a:r>
              <a:rPr lang="fr" sz="1800">
                <a:solidFill>
                  <a:srgbClr val="CACACA"/>
                </a:solidFill>
              </a:rPr>
              <a:t>14.6 citations par article </a:t>
            </a:r>
            <a:endParaRPr sz="1800">
              <a:solidFill>
                <a:srgbClr val="CACACA"/>
              </a:solidFill>
            </a:endParaRPr>
          </a:p>
          <a:p>
            <a:pPr indent="-317500" lvl="1" marL="914400" rtl="0">
              <a:spcBef>
                <a:spcPts val="0"/>
              </a:spcBef>
              <a:spcAft>
                <a:spcPts val="0"/>
              </a:spcAft>
              <a:buSzPts val="1400"/>
              <a:buChar char="○"/>
            </a:pPr>
            <a:r>
              <a:rPr lang="fr" sz="1800">
                <a:solidFill>
                  <a:srgbClr val="CACACA"/>
                </a:solidFill>
              </a:rPr>
              <a:t>Lisibilité comparable </a:t>
            </a:r>
            <a:endParaRPr/>
          </a:p>
        </p:txBody>
      </p:sp>
      <p:pic>
        <p:nvPicPr>
          <p:cNvPr id="217" name="Shape 217"/>
          <p:cNvPicPr preferRelativeResize="0"/>
          <p:nvPr/>
        </p:nvPicPr>
        <p:blipFill>
          <a:blip r:embed="rId3">
            <a:alphaModFix/>
          </a:blip>
          <a:stretch>
            <a:fillRect/>
          </a:stretch>
        </p:blipFill>
        <p:spPr>
          <a:xfrm>
            <a:off x="1858675" y="152400"/>
            <a:ext cx="5426649" cy="12576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Shape 2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Conclusion</a:t>
            </a:r>
            <a:endParaRPr/>
          </a:p>
        </p:txBody>
      </p:sp>
      <p:sp>
        <p:nvSpPr>
          <p:cNvPr id="223" name="Shape 2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Selon les auteurs</a:t>
            </a:r>
            <a:endParaRPr/>
          </a:p>
          <a:p>
            <a:pPr indent="-342900" lvl="1" marL="914400" rtl="0">
              <a:spcBef>
                <a:spcPts val="0"/>
              </a:spcBef>
              <a:spcAft>
                <a:spcPts val="0"/>
              </a:spcAft>
              <a:buSzPts val="1800"/>
              <a:buChar char="○"/>
            </a:pPr>
            <a:r>
              <a:rPr lang="fr" sz="1800"/>
              <a:t>Wikipédia = exact</a:t>
            </a:r>
            <a:endParaRPr sz="1800"/>
          </a:p>
          <a:p>
            <a:pPr indent="-342900" lvl="1" marL="914400" rtl="0">
              <a:spcBef>
                <a:spcPts val="0"/>
              </a:spcBef>
              <a:spcAft>
                <a:spcPts val="0"/>
              </a:spcAft>
              <a:buSzPts val="1800"/>
              <a:buChar char="○"/>
            </a:pPr>
            <a:r>
              <a:rPr lang="fr" sz="1800"/>
              <a:t>Par contre, Wikipédia n’est pas complet</a:t>
            </a:r>
            <a:endParaRPr sz="1800"/>
          </a:p>
          <a:p>
            <a:pPr indent="-342900" lvl="1" marL="914400" rtl="0">
              <a:spcBef>
                <a:spcPts val="0"/>
              </a:spcBef>
              <a:spcAft>
                <a:spcPts val="0"/>
              </a:spcAft>
              <a:buSzPts val="1800"/>
              <a:buChar char="○"/>
            </a:pPr>
            <a:r>
              <a:rPr lang="fr" sz="1800"/>
              <a:t>Selon un article cité dans l’étude</a:t>
            </a:r>
            <a:endParaRPr sz="1800"/>
          </a:p>
          <a:p>
            <a:pPr indent="-342900" lvl="2" marL="1371600" rtl="0">
              <a:spcBef>
                <a:spcPts val="0"/>
              </a:spcBef>
              <a:spcAft>
                <a:spcPts val="0"/>
              </a:spcAft>
              <a:buSzPts val="1800"/>
              <a:buChar char="■"/>
            </a:pPr>
            <a:r>
              <a:rPr lang="fr" sz="1800"/>
              <a:t>Wikipédia peut répondre à 40 % des questions pharmacologiques</a:t>
            </a:r>
            <a:endParaRPr sz="1800"/>
          </a:p>
          <a:p>
            <a:pPr indent="-342900" lvl="2" marL="1371600" rtl="0">
              <a:spcBef>
                <a:spcPts val="0"/>
              </a:spcBef>
              <a:spcAft>
                <a:spcPts val="0"/>
              </a:spcAft>
              <a:buSzPts val="1800"/>
              <a:buChar char="■"/>
            </a:pPr>
            <a:r>
              <a:rPr lang="fr" sz="1800"/>
              <a:t>Medscape peut répondre à 82.5 %</a:t>
            </a:r>
            <a:endParaRPr sz="1800"/>
          </a:p>
          <a:p>
            <a:pPr indent="-342900" lvl="0" marL="457200" rtl="0">
              <a:spcBef>
                <a:spcPts val="0"/>
              </a:spcBef>
              <a:spcAft>
                <a:spcPts val="0"/>
              </a:spcAft>
              <a:buSzPts val="1800"/>
              <a:buChar char="●"/>
            </a:pPr>
            <a:r>
              <a:rPr lang="fr"/>
              <a:t>En bref, Wikipédia est exact mais incomplet.</a:t>
            </a:r>
            <a:endParaRPr/>
          </a:p>
          <a:p>
            <a:pPr indent="-342900" lvl="1" marL="914400" rtl="0">
              <a:spcBef>
                <a:spcPts val="0"/>
              </a:spcBef>
              <a:spcAft>
                <a:spcPts val="0"/>
              </a:spcAft>
              <a:buSzPts val="1800"/>
              <a:buChar char="○"/>
            </a:pPr>
            <a:r>
              <a:rPr lang="fr" sz="1800"/>
              <a:t>Probablement en raison des normes de Wikipédia (souci de vulgarisation)</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 name="Shape 70"/>
        <p:cNvGrpSpPr/>
        <p:nvPr/>
      </p:nvGrpSpPr>
      <p:grpSpPr>
        <a:xfrm>
          <a:off x="0" y="0"/>
          <a:ext cx="0" cy="0"/>
          <a:chOff x="0" y="0"/>
          <a:chExt cx="0" cy="0"/>
        </a:xfrm>
      </p:grpSpPr>
      <p:sp>
        <p:nvSpPr>
          <p:cNvPr id="71" name="Shape 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Plan de la présentation</a:t>
            </a:r>
            <a:endParaRPr/>
          </a:p>
        </p:txBody>
      </p:sp>
      <p:sp>
        <p:nvSpPr>
          <p:cNvPr id="72" name="Shape 7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SzPts val="2400"/>
              <a:buChar char="●"/>
            </a:pPr>
            <a:r>
              <a:rPr lang="fr" sz="2400"/>
              <a:t>Présentation du GEME </a:t>
            </a:r>
            <a:endParaRPr sz="2400"/>
          </a:p>
          <a:p>
            <a:pPr indent="-381000" lvl="0" marL="457200" rtl="0">
              <a:spcBef>
                <a:spcPts val="0"/>
              </a:spcBef>
              <a:spcAft>
                <a:spcPts val="0"/>
              </a:spcAft>
              <a:buSzPts val="2400"/>
              <a:buChar char="●"/>
            </a:pPr>
            <a:r>
              <a:rPr lang="fr" sz="2400"/>
              <a:t>Données probantes</a:t>
            </a:r>
            <a:endParaRPr sz="2400"/>
          </a:p>
          <a:p>
            <a:pPr indent="-381000" lvl="0" marL="457200" rtl="0">
              <a:spcBef>
                <a:spcPts val="0"/>
              </a:spcBef>
              <a:spcAft>
                <a:spcPts val="0"/>
              </a:spcAft>
              <a:buSzPts val="2400"/>
              <a:buChar char="●"/>
            </a:pPr>
            <a:r>
              <a:rPr lang="fr" sz="2400"/>
              <a:t>Caractéristiques de la plateforme</a:t>
            </a:r>
            <a:endParaRPr sz="2400"/>
          </a:p>
          <a:p>
            <a:pPr indent="-381000" lvl="0" marL="457200" rtl="0">
              <a:spcBef>
                <a:spcPts val="0"/>
              </a:spcBef>
              <a:spcAft>
                <a:spcPts val="0"/>
              </a:spcAft>
              <a:buSzPts val="2400"/>
              <a:buChar char="●"/>
            </a:pPr>
            <a:r>
              <a:rPr lang="fr" sz="2400"/>
              <a:t>Avantages de la plateforme</a:t>
            </a:r>
            <a:endParaRPr sz="2400"/>
          </a:p>
          <a:p>
            <a:pPr indent="-381000" lvl="0" marL="457200" rtl="0">
              <a:spcBef>
                <a:spcPts val="0"/>
              </a:spcBef>
              <a:spcAft>
                <a:spcPts val="0"/>
              </a:spcAft>
              <a:buSzPts val="2400"/>
              <a:buChar char="●"/>
            </a:pPr>
            <a:r>
              <a:rPr lang="fr" sz="2400"/>
              <a:t>Sondages</a:t>
            </a:r>
            <a:endParaRPr sz="2400"/>
          </a:p>
          <a:p>
            <a:pPr indent="-381000" lvl="0" marL="457200" rtl="0">
              <a:spcBef>
                <a:spcPts val="0"/>
              </a:spcBef>
              <a:spcAft>
                <a:spcPts val="0"/>
              </a:spcAft>
              <a:buSzPts val="2400"/>
              <a:buChar char="●"/>
            </a:pPr>
            <a:r>
              <a:rPr lang="fr" sz="2400"/>
              <a:t>Aspects légaux et déontologiques</a:t>
            </a:r>
            <a:endParaRPr sz="2400"/>
          </a:p>
          <a:p>
            <a:pPr indent="-381000" lvl="0" marL="457200" rtl="0">
              <a:spcBef>
                <a:spcPts val="0"/>
              </a:spcBef>
              <a:spcAft>
                <a:spcPts val="0"/>
              </a:spcAft>
              <a:buSzPts val="2400"/>
              <a:buChar char="●"/>
            </a:pPr>
            <a:r>
              <a:rPr lang="fr" sz="2400"/>
              <a:t>Wikimedica et médecine familiale</a:t>
            </a:r>
            <a:endParaRPr sz="2400"/>
          </a:p>
          <a:p>
            <a:pPr indent="-381000" lvl="0" marL="457200">
              <a:spcBef>
                <a:spcPts val="0"/>
              </a:spcBef>
              <a:spcAft>
                <a:spcPts val="0"/>
              </a:spcAft>
              <a:buSzPts val="2400"/>
              <a:buChar char="●"/>
            </a:pPr>
            <a:r>
              <a:rPr lang="fr" sz="2400"/>
              <a:t>Période de discussion</a:t>
            </a:r>
            <a:endParaRPr sz="24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Shape 228"/>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Nature 2005</a:t>
            </a:r>
            <a:endParaRPr/>
          </a:p>
        </p:txBody>
      </p:sp>
      <p:sp>
        <p:nvSpPr>
          <p:cNvPr id="229" name="Shape 229"/>
          <p:cNvSpPr txBox="1"/>
          <p:nvPr>
            <p:ph idx="1" type="body"/>
          </p:nvPr>
        </p:nvSpPr>
        <p:spPr>
          <a:xfrm>
            <a:off x="311700" y="893125"/>
            <a:ext cx="8520600" cy="3675600"/>
          </a:xfrm>
          <a:prstGeom prst="rect">
            <a:avLst/>
          </a:prstGeom>
        </p:spPr>
        <p:txBody>
          <a:bodyPr anchorCtr="0" anchor="t" bIns="91425" lIns="91425" spcFirstLastPara="1" rIns="91425" wrap="square" tIns="91425">
            <a:noAutofit/>
          </a:bodyPr>
          <a:lstStyle/>
          <a:p>
            <a:pPr indent="-342900" lvl="0" marL="457200">
              <a:spcBef>
                <a:spcPts val="0"/>
              </a:spcBef>
              <a:spcAft>
                <a:spcPts val="0"/>
              </a:spcAft>
              <a:buSzPts val="1800"/>
              <a:buChar char="●"/>
            </a:pPr>
            <a:r>
              <a:rPr lang="fr"/>
              <a:t>Comparaison entre Wikipédia et Encyclopedia Britannica</a:t>
            </a:r>
            <a:endParaRPr/>
          </a:p>
          <a:p>
            <a:pPr indent="-342900" lvl="0" marL="457200">
              <a:spcBef>
                <a:spcPts val="0"/>
              </a:spcBef>
              <a:spcAft>
                <a:spcPts val="0"/>
              </a:spcAft>
              <a:buSzPts val="1800"/>
              <a:buChar char="●"/>
            </a:pPr>
            <a:r>
              <a:rPr lang="fr"/>
              <a:t>42 articles examinés par l’équipe de Nature</a:t>
            </a:r>
            <a:endParaRPr/>
          </a:p>
          <a:p>
            <a:pPr indent="-342900" lvl="0" marL="457200">
              <a:spcBef>
                <a:spcPts val="0"/>
              </a:spcBef>
              <a:spcAft>
                <a:spcPts val="0"/>
              </a:spcAft>
              <a:buSzPts val="1800"/>
              <a:buChar char="●"/>
            </a:pPr>
            <a:r>
              <a:rPr lang="fr"/>
              <a:t>Erreurs sérieuses</a:t>
            </a:r>
            <a:endParaRPr/>
          </a:p>
          <a:p>
            <a:pPr indent="-317500" lvl="1" marL="914400">
              <a:spcBef>
                <a:spcPts val="0"/>
              </a:spcBef>
              <a:spcAft>
                <a:spcPts val="0"/>
              </a:spcAft>
              <a:buSzPts val="1400"/>
              <a:buChar char="○"/>
            </a:pPr>
            <a:r>
              <a:rPr lang="fr"/>
              <a:t>4 pour Wikipédia</a:t>
            </a:r>
            <a:endParaRPr/>
          </a:p>
          <a:p>
            <a:pPr indent="-317500" lvl="1" marL="914400">
              <a:spcBef>
                <a:spcPts val="0"/>
              </a:spcBef>
              <a:spcAft>
                <a:spcPts val="0"/>
              </a:spcAft>
              <a:buSzPts val="1400"/>
              <a:buChar char="○"/>
            </a:pPr>
            <a:r>
              <a:rPr lang="fr"/>
              <a:t>4 pour Encyclopedia Britannica</a:t>
            </a:r>
            <a:endParaRPr/>
          </a:p>
          <a:p>
            <a:pPr indent="-342900" lvl="0" marL="457200">
              <a:spcBef>
                <a:spcPts val="0"/>
              </a:spcBef>
              <a:spcAft>
                <a:spcPts val="0"/>
              </a:spcAft>
              <a:buSzPts val="1800"/>
              <a:buChar char="●"/>
            </a:pPr>
            <a:r>
              <a:rPr lang="fr"/>
              <a:t>Erreurs factuelles et d’omission</a:t>
            </a:r>
            <a:endParaRPr/>
          </a:p>
          <a:p>
            <a:pPr indent="-317500" lvl="1" marL="914400">
              <a:spcBef>
                <a:spcPts val="0"/>
              </a:spcBef>
              <a:spcAft>
                <a:spcPts val="0"/>
              </a:spcAft>
              <a:buSzPts val="1400"/>
              <a:buChar char="○"/>
            </a:pPr>
            <a:r>
              <a:rPr lang="fr"/>
              <a:t>162 dans Encyclopedia Britannica</a:t>
            </a:r>
            <a:endParaRPr/>
          </a:p>
          <a:p>
            <a:pPr indent="-317500" lvl="1" marL="914400">
              <a:spcBef>
                <a:spcPts val="0"/>
              </a:spcBef>
              <a:spcAft>
                <a:spcPts val="0"/>
              </a:spcAft>
              <a:buSzPts val="1400"/>
              <a:buChar char="○"/>
            </a:pPr>
            <a:r>
              <a:rPr lang="fr"/>
              <a:t>123 dans Wikipédia</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Shape 234"/>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Caractéristiques de la plateforme</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Shape 2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Apparence générale</a:t>
            </a:r>
            <a:endParaRPr/>
          </a:p>
        </p:txBody>
      </p:sp>
      <p:pic>
        <p:nvPicPr>
          <p:cNvPr id="240" name="Shape 240"/>
          <p:cNvPicPr preferRelativeResize="0"/>
          <p:nvPr/>
        </p:nvPicPr>
        <p:blipFill>
          <a:blip r:embed="rId3">
            <a:alphaModFix/>
          </a:blip>
          <a:stretch>
            <a:fillRect/>
          </a:stretch>
        </p:blipFill>
        <p:spPr>
          <a:xfrm>
            <a:off x="1058363" y="1017725"/>
            <a:ext cx="7027272" cy="38209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Shape 24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Page de connexion</a:t>
            </a:r>
            <a:endParaRPr/>
          </a:p>
        </p:txBody>
      </p:sp>
      <p:pic>
        <p:nvPicPr>
          <p:cNvPr id="246" name="Shape 246"/>
          <p:cNvPicPr preferRelativeResize="0"/>
          <p:nvPr/>
        </p:nvPicPr>
        <p:blipFill>
          <a:blip r:embed="rId3">
            <a:alphaModFix/>
          </a:blip>
          <a:stretch>
            <a:fillRect/>
          </a:stretch>
        </p:blipFill>
        <p:spPr>
          <a:xfrm>
            <a:off x="685800" y="1093925"/>
            <a:ext cx="7864534" cy="382097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Shape 251"/>
          <p:cNvSpPr txBox="1"/>
          <p:nvPr>
            <p:ph type="title"/>
          </p:nvPr>
        </p:nvSpPr>
        <p:spPr>
          <a:xfrm>
            <a:off x="311700" y="1254425"/>
            <a:ext cx="42603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Actuellement</a:t>
            </a:r>
            <a:endParaRPr/>
          </a:p>
        </p:txBody>
      </p:sp>
      <p:sp>
        <p:nvSpPr>
          <p:cNvPr id="252" name="Shape 252"/>
          <p:cNvSpPr txBox="1"/>
          <p:nvPr>
            <p:ph idx="1" type="body"/>
          </p:nvPr>
        </p:nvSpPr>
        <p:spPr>
          <a:xfrm>
            <a:off x="311700" y="1827125"/>
            <a:ext cx="3999900" cy="27417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Adresse courriel ulaval OBLIGATOIRE</a:t>
            </a:r>
            <a:endParaRPr sz="1800"/>
          </a:p>
          <a:p>
            <a:pPr indent="-342900" lvl="0" marL="457200" rtl="0">
              <a:spcBef>
                <a:spcPts val="0"/>
              </a:spcBef>
              <a:spcAft>
                <a:spcPts val="0"/>
              </a:spcAft>
              <a:buSzPts val="1800"/>
              <a:buChar char="●"/>
            </a:pPr>
            <a:r>
              <a:rPr lang="fr" sz="1800"/>
              <a:t>Nom d’utilisateur = pseudonyme</a:t>
            </a:r>
            <a:endParaRPr sz="1800"/>
          </a:p>
          <a:p>
            <a:pPr indent="-342900" lvl="0" marL="457200" rtl="0">
              <a:spcBef>
                <a:spcPts val="0"/>
              </a:spcBef>
              <a:spcAft>
                <a:spcPts val="0"/>
              </a:spcAft>
              <a:buSzPts val="1800"/>
              <a:buChar char="●"/>
            </a:pPr>
            <a:r>
              <a:rPr lang="fr" sz="1800"/>
              <a:t>Vérification de la création du compte par le webmestre</a:t>
            </a:r>
            <a:endParaRPr sz="1800"/>
          </a:p>
          <a:p>
            <a:pPr indent="0" lvl="0" marL="0" rtl="0">
              <a:spcBef>
                <a:spcPts val="1600"/>
              </a:spcBef>
              <a:spcAft>
                <a:spcPts val="1600"/>
              </a:spcAft>
              <a:buNone/>
            </a:pPr>
            <a:r>
              <a:t/>
            </a:r>
            <a:endParaRPr sz="1800"/>
          </a:p>
        </p:txBody>
      </p:sp>
      <p:sp>
        <p:nvSpPr>
          <p:cNvPr id="253" name="Shape 253"/>
          <p:cNvSpPr txBox="1"/>
          <p:nvPr>
            <p:ph idx="2" type="body"/>
          </p:nvPr>
        </p:nvSpPr>
        <p:spPr>
          <a:xfrm>
            <a:off x="4832400" y="1827125"/>
            <a:ext cx="39999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Connexion avec page de connexion universitaire</a:t>
            </a:r>
            <a:endParaRPr sz="1800"/>
          </a:p>
          <a:p>
            <a:pPr indent="-342900" lvl="0" marL="457200" rtl="0">
              <a:spcBef>
                <a:spcPts val="0"/>
              </a:spcBef>
              <a:spcAft>
                <a:spcPts val="0"/>
              </a:spcAft>
              <a:buSzPts val="1800"/>
              <a:buChar char="●"/>
            </a:pPr>
            <a:r>
              <a:rPr lang="fr" sz="1800"/>
              <a:t>Lors de la création d’un compte, ajout du numéro de permis de pratique (rend officiel la rédaction du contenu)</a:t>
            </a:r>
            <a:endParaRPr sz="1800"/>
          </a:p>
        </p:txBody>
      </p:sp>
      <p:sp>
        <p:nvSpPr>
          <p:cNvPr id="254" name="Shape 254"/>
          <p:cNvSpPr txBox="1"/>
          <p:nvPr>
            <p:ph type="title"/>
          </p:nvPr>
        </p:nvSpPr>
        <p:spPr>
          <a:xfrm>
            <a:off x="4702200" y="1254425"/>
            <a:ext cx="42603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fr"/>
              <a:t>Ce que nous aimerions...</a:t>
            </a:r>
            <a:endParaRPr/>
          </a:p>
        </p:txBody>
      </p:sp>
      <p:sp>
        <p:nvSpPr>
          <p:cNvPr id="255" name="Shape 255"/>
          <p:cNvSpPr txBox="1"/>
          <p:nvPr>
            <p:ph type="title"/>
          </p:nvPr>
        </p:nvSpPr>
        <p:spPr>
          <a:xfrm>
            <a:off x="2345100" y="205425"/>
            <a:ext cx="44538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a:t>Qui peut se créer un compte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3">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Shape 260"/>
          <p:cNvSpPr txBox="1"/>
          <p:nvPr>
            <p:ph type="title"/>
          </p:nvPr>
        </p:nvSpPr>
        <p:spPr>
          <a:xfrm>
            <a:off x="4702200" y="383575"/>
            <a:ext cx="4260300" cy="7689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sz="2800"/>
              <a:t>Qui peut modifier le contenu ?</a:t>
            </a:r>
            <a:r>
              <a:rPr lang="fr"/>
              <a:t> </a:t>
            </a:r>
            <a:endParaRPr/>
          </a:p>
        </p:txBody>
      </p:sp>
      <p:sp>
        <p:nvSpPr>
          <p:cNvPr id="261" name="Shape 26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Connexion nom d’utilisateur + mot de passe</a:t>
            </a:r>
            <a:endParaRPr sz="2000"/>
          </a:p>
          <a:p>
            <a:pPr indent="-355600" lvl="0" marL="457200">
              <a:spcBef>
                <a:spcPts val="0"/>
              </a:spcBef>
              <a:spcAft>
                <a:spcPts val="0"/>
              </a:spcAft>
              <a:buSzPts val="2000"/>
              <a:buChar char="●"/>
            </a:pPr>
            <a:r>
              <a:rPr lang="fr" sz="2000"/>
              <a:t>Consultation libre sur le réseau de l’Université Laval (wi-fi, filaire)</a:t>
            </a:r>
            <a:endParaRPr sz="2000"/>
          </a:p>
        </p:txBody>
      </p:sp>
      <p:sp>
        <p:nvSpPr>
          <p:cNvPr id="262" name="Shape 26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chemeClr val="accent3"/>
              </a:buClr>
              <a:buSzPts val="2000"/>
              <a:buFont typeface="Average"/>
              <a:buChar char="●"/>
            </a:pPr>
            <a:r>
              <a:rPr lang="fr" sz="2000"/>
              <a:t>Connexion obligatoire</a:t>
            </a:r>
            <a:endParaRPr sz="2000"/>
          </a:p>
        </p:txBody>
      </p:sp>
      <p:sp>
        <p:nvSpPr>
          <p:cNvPr id="263" name="Shape 263"/>
          <p:cNvSpPr txBox="1"/>
          <p:nvPr>
            <p:ph type="title"/>
          </p:nvPr>
        </p:nvSpPr>
        <p:spPr>
          <a:xfrm>
            <a:off x="311700" y="383575"/>
            <a:ext cx="4260300" cy="7689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fr" sz="2800"/>
              <a:t>Qui peut voir le contenu ? </a:t>
            </a:r>
            <a:endParaRPr sz="2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2">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Shape 26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Page d’accueil</a:t>
            </a:r>
            <a:endParaRPr/>
          </a:p>
        </p:txBody>
      </p:sp>
      <p:pic>
        <p:nvPicPr>
          <p:cNvPr id="269" name="Shape 269"/>
          <p:cNvPicPr preferRelativeResize="0"/>
          <p:nvPr/>
        </p:nvPicPr>
        <p:blipFill>
          <a:blip r:embed="rId3">
            <a:alphaModFix/>
          </a:blip>
          <a:stretch>
            <a:fillRect/>
          </a:stretch>
        </p:blipFill>
        <p:spPr>
          <a:xfrm>
            <a:off x="1073113" y="1017725"/>
            <a:ext cx="6997783" cy="3820977"/>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Shape 27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Organisation du contenu</a:t>
            </a:r>
            <a:endParaRPr/>
          </a:p>
        </p:txBody>
      </p:sp>
      <p:sp>
        <p:nvSpPr>
          <p:cNvPr id="275" name="Shape 27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SzPts val="2400"/>
              <a:buChar char="●"/>
            </a:pPr>
            <a:r>
              <a:rPr lang="fr" sz="2400"/>
              <a:t>Séparation entre pré-clinique et clinique</a:t>
            </a:r>
            <a:endParaRPr sz="2400"/>
          </a:p>
          <a:p>
            <a:pPr indent="-381000" lvl="0" marL="457200" rtl="0">
              <a:spcBef>
                <a:spcPts val="0"/>
              </a:spcBef>
              <a:spcAft>
                <a:spcPts val="0"/>
              </a:spcAft>
              <a:buSzPts val="2400"/>
              <a:buChar char="●"/>
            </a:pPr>
            <a:r>
              <a:rPr lang="fr" sz="2400"/>
              <a:t>Clinique →</a:t>
            </a:r>
            <a:r>
              <a:rPr lang="fr" sz="2400"/>
              <a:t> </a:t>
            </a:r>
            <a:r>
              <a:rPr lang="fr" sz="2400"/>
              <a:t>classement par spécialité</a:t>
            </a:r>
            <a:endParaRPr sz="2400"/>
          </a:p>
          <a:p>
            <a:pPr indent="-381000" lvl="0" marL="457200" rtl="0">
              <a:spcBef>
                <a:spcPts val="0"/>
              </a:spcBef>
              <a:spcAft>
                <a:spcPts val="0"/>
              </a:spcAft>
              <a:buSzPts val="2400"/>
              <a:buChar char="●"/>
            </a:pPr>
            <a:r>
              <a:rPr lang="fr" sz="2400"/>
              <a:t>1 seule page par maladie</a:t>
            </a:r>
            <a:endParaRPr sz="2400"/>
          </a:p>
          <a:p>
            <a:pPr indent="-355600" lvl="1" marL="914400" rtl="0">
              <a:spcBef>
                <a:spcPts val="0"/>
              </a:spcBef>
              <a:spcAft>
                <a:spcPts val="0"/>
              </a:spcAft>
              <a:buSzPts val="2000"/>
              <a:buChar char="○"/>
            </a:pPr>
            <a:r>
              <a:rPr lang="fr" sz="2000"/>
              <a:t>Pas de dédoublement</a:t>
            </a:r>
            <a:endParaRPr sz="2000"/>
          </a:p>
          <a:p>
            <a:pPr indent="-355600" lvl="1" marL="914400" rtl="0">
              <a:spcBef>
                <a:spcPts val="0"/>
              </a:spcBef>
              <a:spcAft>
                <a:spcPts val="0"/>
              </a:spcAft>
              <a:buSzPts val="2000"/>
              <a:buChar char="○"/>
            </a:pPr>
            <a:r>
              <a:rPr lang="fr" sz="2000"/>
              <a:t>Pas de discordance</a:t>
            </a:r>
            <a:endParaRPr sz="2000"/>
          </a:p>
          <a:p>
            <a:pPr indent="-355600" lvl="1" marL="914400" rtl="0">
              <a:spcBef>
                <a:spcPts val="0"/>
              </a:spcBef>
              <a:spcAft>
                <a:spcPts val="0"/>
              </a:spcAft>
              <a:buSzPts val="2000"/>
              <a:buChar char="○"/>
            </a:pPr>
            <a:r>
              <a:rPr lang="fr" sz="2000"/>
              <a:t>Pas de difficulté à chercher l’information (comme UpToDate par exemple)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Shape 28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Qui nous a fait confiance au pré-clinique ?</a:t>
            </a:r>
            <a:endParaRPr/>
          </a:p>
        </p:txBody>
      </p:sp>
      <p:sp>
        <p:nvSpPr>
          <p:cNvPr id="281" name="Shape 28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SzPts val="2000"/>
              <a:buChar char="●"/>
            </a:pPr>
            <a:r>
              <a:rPr lang="fr" sz="2000"/>
              <a:t>Système digestif (officiel)</a:t>
            </a:r>
            <a:endParaRPr sz="2000"/>
          </a:p>
          <a:p>
            <a:pPr indent="-355600" lvl="0" marL="457200" marR="0" rtl="0" algn="l">
              <a:lnSpc>
                <a:spcPct val="115000"/>
              </a:lnSpc>
              <a:spcBef>
                <a:spcPts val="0"/>
              </a:spcBef>
              <a:spcAft>
                <a:spcPts val="0"/>
              </a:spcAft>
              <a:buSzPts val="2000"/>
              <a:buChar char="●"/>
            </a:pPr>
            <a:r>
              <a:rPr lang="fr" sz="2000"/>
              <a:t>Pédiatrie </a:t>
            </a:r>
            <a:endParaRPr sz="2000"/>
          </a:p>
          <a:p>
            <a:pPr indent="-355600" lvl="0" marL="457200" marR="0" rtl="0" algn="l">
              <a:lnSpc>
                <a:spcPct val="115000"/>
              </a:lnSpc>
              <a:spcBef>
                <a:spcPts val="0"/>
              </a:spcBef>
              <a:spcAft>
                <a:spcPts val="0"/>
              </a:spcAft>
              <a:buSzPts val="2000"/>
              <a:buChar char="●"/>
            </a:pPr>
            <a:r>
              <a:rPr lang="fr" sz="2000"/>
              <a:t>Dermatologie</a:t>
            </a:r>
            <a:endParaRPr sz="2000"/>
          </a:p>
          <a:p>
            <a:pPr indent="-355600" lvl="0" marL="457200" marR="0" rtl="0" algn="l">
              <a:lnSpc>
                <a:spcPct val="115000"/>
              </a:lnSpc>
              <a:spcBef>
                <a:spcPts val="0"/>
              </a:spcBef>
              <a:spcAft>
                <a:spcPts val="0"/>
              </a:spcAft>
              <a:buSzPts val="2000"/>
              <a:buChar char="●"/>
            </a:pPr>
            <a:r>
              <a:rPr lang="fr" sz="2000"/>
              <a:t>Endocrinologie (officiel)</a:t>
            </a:r>
            <a:endParaRPr sz="2000"/>
          </a:p>
          <a:p>
            <a:pPr indent="-355600" lvl="0" marL="457200" marR="0" rtl="0" algn="l">
              <a:lnSpc>
                <a:spcPct val="115000"/>
              </a:lnSpc>
              <a:spcBef>
                <a:spcPts val="0"/>
              </a:spcBef>
              <a:spcAft>
                <a:spcPts val="0"/>
              </a:spcAft>
              <a:buSzPts val="2000"/>
              <a:buChar char="●"/>
            </a:pPr>
            <a:r>
              <a:rPr lang="fr" sz="2000"/>
              <a:t>Psychisme</a:t>
            </a:r>
            <a:endParaRPr sz="2000"/>
          </a:p>
          <a:p>
            <a:pPr indent="-355600" lvl="0" marL="457200" marR="0" rtl="0" algn="l">
              <a:lnSpc>
                <a:spcPct val="115000"/>
              </a:lnSpc>
              <a:spcBef>
                <a:spcPts val="0"/>
              </a:spcBef>
              <a:spcAft>
                <a:spcPts val="0"/>
              </a:spcAft>
              <a:buSzPts val="2000"/>
              <a:buChar char="●"/>
            </a:pPr>
            <a:r>
              <a:rPr lang="fr" sz="2000"/>
              <a:t>Néphrologie (officiel)</a:t>
            </a:r>
            <a:endParaRPr sz="2000"/>
          </a:p>
          <a:p>
            <a:pPr indent="-355600" lvl="0" marL="457200" marR="0" rtl="0" algn="l">
              <a:lnSpc>
                <a:spcPct val="115000"/>
              </a:lnSpc>
              <a:spcBef>
                <a:spcPts val="0"/>
              </a:spcBef>
              <a:spcAft>
                <a:spcPts val="0"/>
              </a:spcAft>
              <a:buSzPts val="2000"/>
              <a:buChar char="●"/>
            </a:pPr>
            <a:r>
              <a:rPr lang="fr" sz="2000"/>
              <a:t>Urologie (officiel)</a:t>
            </a:r>
            <a:endParaRPr sz="2000"/>
          </a:p>
        </p:txBody>
      </p:sp>
      <p:sp>
        <p:nvSpPr>
          <p:cNvPr id="282" name="Shape 28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SzPts val="2000"/>
              <a:buChar char="●"/>
            </a:pPr>
            <a:r>
              <a:rPr lang="fr" sz="2000"/>
              <a:t>Obstétrique (officiel)</a:t>
            </a:r>
            <a:endParaRPr sz="2000"/>
          </a:p>
          <a:p>
            <a:pPr indent="-355600" lvl="0" marL="457200" marR="0" rtl="0" algn="l">
              <a:lnSpc>
                <a:spcPct val="115000"/>
              </a:lnSpc>
              <a:spcBef>
                <a:spcPts val="0"/>
              </a:spcBef>
              <a:spcAft>
                <a:spcPts val="0"/>
              </a:spcAft>
              <a:buSzPts val="2000"/>
              <a:buChar char="●"/>
            </a:pPr>
            <a:r>
              <a:rPr lang="fr" sz="2000"/>
              <a:t>Cardiologie (officiel)</a:t>
            </a:r>
            <a:endParaRPr sz="2000"/>
          </a:p>
          <a:p>
            <a:pPr indent="-355600" lvl="0" marL="457200" marR="0" rtl="0" algn="l">
              <a:lnSpc>
                <a:spcPct val="115000"/>
              </a:lnSpc>
              <a:spcBef>
                <a:spcPts val="0"/>
              </a:spcBef>
              <a:spcAft>
                <a:spcPts val="0"/>
              </a:spcAft>
              <a:buSzPts val="2000"/>
              <a:buChar char="●"/>
            </a:pPr>
            <a:r>
              <a:rPr lang="fr" sz="2000"/>
              <a:t>ORL (officiel)</a:t>
            </a:r>
            <a:endParaRPr sz="2000"/>
          </a:p>
          <a:p>
            <a:pPr indent="-355600" lvl="0" marL="457200" marR="0" rtl="0" algn="l">
              <a:lnSpc>
                <a:spcPct val="115000"/>
              </a:lnSpc>
              <a:spcBef>
                <a:spcPts val="0"/>
              </a:spcBef>
              <a:spcAft>
                <a:spcPts val="0"/>
              </a:spcAft>
              <a:buSzPts val="2000"/>
              <a:buChar char="●"/>
            </a:pPr>
            <a:r>
              <a:rPr lang="fr" sz="2000"/>
              <a:t>Ophtalmo (officiel)</a:t>
            </a:r>
            <a:endParaRPr sz="2000"/>
          </a:p>
          <a:p>
            <a:pPr indent="-355600" lvl="0" marL="457200" marR="0" rtl="0" algn="l">
              <a:lnSpc>
                <a:spcPct val="115000"/>
              </a:lnSpc>
              <a:spcBef>
                <a:spcPts val="0"/>
              </a:spcBef>
              <a:spcAft>
                <a:spcPts val="0"/>
              </a:spcAft>
              <a:buSzPts val="2000"/>
              <a:buChar char="●"/>
            </a:pPr>
            <a:r>
              <a:rPr lang="fr" sz="2000"/>
              <a:t>MMS</a:t>
            </a:r>
            <a:endParaRPr sz="2000"/>
          </a:p>
          <a:p>
            <a:pPr indent="-355600" lvl="0" marL="457200" marR="0" rtl="0" algn="l">
              <a:lnSpc>
                <a:spcPct val="115000"/>
              </a:lnSpc>
              <a:spcBef>
                <a:spcPts val="0"/>
              </a:spcBef>
              <a:spcAft>
                <a:spcPts val="0"/>
              </a:spcAft>
              <a:buSzPts val="2000"/>
              <a:buChar char="●"/>
            </a:pPr>
            <a:r>
              <a:rPr lang="fr" sz="2000"/>
              <a:t>Gériatrie</a:t>
            </a:r>
            <a:endParaRPr sz="2000"/>
          </a:p>
          <a:p>
            <a:pPr indent="-355600" lvl="0" marL="457200" rtl="0">
              <a:spcBef>
                <a:spcPts val="0"/>
              </a:spcBef>
              <a:spcAft>
                <a:spcPts val="0"/>
              </a:spcAft>
              <a:buSzPts val="2000"/>
              <a:buChar char="●"/>
            </a:pPr>
            <a:r>
              <a:rPr lang="fr" sz="2000"/>
              <a:t>Orthopédie (officiel)</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2">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Shape 287"/>
          <p:cNvSpPr txBox="1"/>
          <p:nvPr>
            <p:ph type="title"/>
          </p:nvPr>
        </p:nvSpPr>
        <p:spPr>
          <a:xfrm>
            <a:off x="64590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Avantages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 name="Shape 76"/>
        <p:cNvGrpSpPr/>
        <p:nvPr/>
      </p:nvGrpSpPr>
      <p:grpSpPr>
        <a:xfrm>
          <a:off x="0" y="0"/>
          <a:ext cx="0" cy="0"/>
          <a:chOff x="0" y="0"/>
          <a:chExt cx="0" cy="0"/>
        </a:xfrm>
      </p:grpSpPr>
      <p:sp>
        <p:nvSpPr>
          <p:cNvPr id="77" name="Shape 77"/>
          <p:cNvSpPr txBox="1"/>
          <p:nvPr>
            <p:ph type="title"/>
          </p:nvPr>
        </p:nvSpPr>
        <p:spPr>
          <a:xfrm>
            <a:off x="311700" y="3688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Qu’est-ce que le GEME ? </a:t>
            </a:r>
            <a:endParaRPr/>
          </a:p>
        </p:txBody>
      </p:sp>
      <p:sp>
        <p:nvSpPr>
          <p:cNvPr id="78" name="Shape 78"/>
          <p:cNvSpPr txBox="1"/>
          <p:nvPr>
            <p:ph idx="1" type="body"/>
          </p:nvPr>
        </p:nvSpPr>
        <p:spPr>
          <a:xfrm>
            <a:off x="311700" y="1152475"/>
            <a:ext cx="8520600" cy="26451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Groupe d’enseignement médical étudiant </a:t>
            </a:r>
            <a:endParaRPr sz="2000"/>
          </a:p>
          <a:p>
            <a:pPr indent="-355600" lvl="0" marL="457200" rtl="0">
              <a:spcBef>
                <a:spcPts val="0"/>
              </a:spcBef>
              <a:spcAft>
                <a:spcPts val="0"/>
              </a:spcAft>
              <a:buSzPts val="2000"/>
              <a:buChar char="●"/>
            </a:pPr>
            <a:r>
              <a:rPr lang="fr" sz="2000"/>
              <a:t>Existe depuis 2015</a:t>
            </a:r>
            <a:endParaRPr sz="2000"/>
          </a:p>
          <a:p>
            <a:pPr indent="-355600" lvl="1" marL="914400" marR="0" rtl="0" algn="l">
              <a:lnSpc>
                <a:spcPct val="115000"/>
              </a:lnSpc>
              <a:spcBef>
                <a:spcPts val="0"/>
              </a:spcBef>
              <a:spcAft>
                <a:spcPts val="0"/>
              </a:spcAft>
              <a:buSzPts val="2000"/>
              <a:buChar char="○"/>
            </a:pPr>
            <a:r>
              <a:rPr lang="fr" sz="2000"/>
              <a:t>Groupe permanent du RÉMUL depuis 2018</a:t>
            </a:r>
            <a:endParaRPr sz="2000"/>
          </a:p>
          <a:p>
            <a:pPr indent="-355600" lvl="1" marL="914400" marR="0" rtl="0" algn="l">
              <a:lnSpc>
                <a:spcPct val="115000"/>
              </a:lnSpc>
              <a:spcBef>
                <a:spcPts val="0"/>
              </a:spcBef>
              <a:spcAft>
                <a:spcPts val="0"/>
              </a:spcAft>
              <a:buSzPts val="2000"/>
              <a:buChar char="○"/>
            </a:pPr>
            <a:r>
              <a:rPr lang="fr" sz="2000"/>
              <a:t>Autrefois : Aidants Naturels (2012-2015)</a:t>
            </a:r>
            <a:endParaRPr sz="2000"/>
          </a:p>
          <a:p>
            <a:pPr indent="-355600" lvl="0" marL="457200" rtl="0">
              <a:spcBef>
                <a:spcPts val="0"/>
              </a:spcBef>
              <a:spcAft>
                <a:spcPts val="0"/>
              </a:spcAft>
              <a:buSzPts val="2000"/>
              <a:buChar char="●"/>
            </a:pPr>
            <a:r>
              <a:rPr lang="fr" sz="2000"/>
              <a:t>Principes fondateurs </a:t>
            </a:r>
            <a:endParaRPr sz="2000"/>
          </a:p>
          <a:p>
            <a:pPr indent="-355600" lvl="1" marL="914400" marR="0" rtl="0" algn="l">
              <a:lnSpc>
                <a:spcPct val="115000"/>
              </a:lnSpc>
              <a:spcBef>
                <a:spcPts val="0"/>
              </a:spcBef>
              <a:spcAft>
                <a:spcPts val="0"/>
              </a:spcAft>
              <a:buSzPts val="2000"/>
              <a:buChar char="○"/>
            </a:pPr>
            <a:r>
              <a:rPr lang="fr" sz="2000"/>
              <a:t>Entraide par les étudiants pour les étudiants</a:t>
            </a:r>
            <a:endParaRPr sz="2000"/>
          </a:p>
          <a:p>
            <a:pPr indent="-355600" lvl="1" marL="914400" marR="0" rtl="0" algn="l">
              <a:lnSpc>
                <a:spcPct val="115000"/>
              </a:lnSpc>
              <a:spcBef>
                <a:spcPts val="0"/>
              </a:spcBef>
              <a:spcAft>
                <a:spcPts val="0"/>
              </a:spcAft>
              <a:buSzPts val="2000"/>
              <a:buChar char="○"/>
            </a:pPr>
            <a:r>
              <a:rPr lang="fr" sz="2000"/>
              <a:t>Diffusion des outils à TOUS les étudiants gratuitement</a:t>
            </a:r>
            <a:endParaRPr sz="2000"/>
          </a:p>
          <a:p>
            <a:pPr indent="-355600" lvl="1" marL="914400" marR="0" rtl="0" algn="l">
              <a:lnSpc>
                <a:spcPct val="115000"/>
              </a:lnSpc>
              <a:spcBef>
                <a:spcPts val="0"/>
              </a:spcBef>
              <a:spcAft>
                <a:spcPts val="0"/>
              </a:spcAft>
              <a:buSzPts val="2000"/>
              <a:buChar char="○"/>
            </a:pPr>
            <a:r>
              <a:rPr lang="fr" sz="2000"/>
              <a:t>Diminuer la redondance</a:t>
            </a:r>
            <a:endParaRPr sz="2000"/>
          </a:p>
          <a:p>
            <a:pPr indent="-355600" lvl="0" marL="457200" marR="0" rtl="0" algn="l">
              <a:lnSpc>
                <a:spcPct val="115000"/>
              </a:lnSpc>
              <a:spcBef>
                <a:spcPts val="0"/>
              </a:spcBef>
              <a:spcAft>
                <a:spcPts val="0"/>
              </a:spcAft>
              <a:buSzPts val="2000"/>
              <a:buChar char="●"/>
            </a:pPr>
            <a:r>
              <a:rPr lang="fr" sz="2000"/>
              <a:t>Caractéristique clé du comité = transparence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Shape 29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Fonction d’édition intuitive</a:t>
            </a:r>
            <a:endParaRPr/>
          </a:p>
        </p:txBody>
      </p:sp>
      <p:pic>
        <p:nvPicPr>
          <p:cNvPr id="293" name="Shape 293"/>
          <p:cNvPicPr preferRelativeResize="0"/>
          <p:nvPr/>
        </p:nvPicPr>
        <p:blipFill>
          <a:blip r:embed="rId3">
            <a:alphaModFix/>
          </a:blip>
          <a:stretch>
            <a:fillRect/>
          </a:stretch>
        </p:blipFill>
        <p:spPr>
          <a:xfrm>
            <a:off x="311700" y="1017725"/>
            <a:ext cx="6930873" cy="3350451"/>
          </a:xfrm>
          <a:prstGeom prst="rect">
            <a:avLst/>
          </a:prstGeom>
          <a:noFill/>
          <a:ln>
            <a:noFill/>
          </a:ln>
        </p:spPr>
      </p:pic>
      <p:pic>
        <p:nvPicPr>
          <p:cNvPr id="294" name="Shape 294"/>
          <p:cNvPicPr preferRelativeResize="0"/>
          <p:nvPr/>
        </p:nvPicPr>
        <p:blipFill>
          <a:blip r:embed="rId4">
            <a:alphaModFix/>
          </a:blip>
          <a:stretch>
            <a:fillRect/>
          </a:stretch>
        </p:blipFill>
        <p:spPr>
          <a:xfrm>
            <a:off x="630824" y="1017725"/>
            <a:ext cx="6611754" cy="3350450"/>
          </a:xfrm>
          <a:prstGeom prst="rect">
            <a:avLst/>
          </a:prstGeom>
          <a:noFill/>
          <a:ln>
            <a:noFill/>
          </a:ln>
        </p:spPr>
      </p:pic>
      <p:pic>
        <p:nvPicPr>
          <p:cNvPr id="295" name="Shape 295"/>
          <p:cNvPicPr preferRelativeResize="0"/>
          <p:nvPr/>
        </p:nvPicPr>
        <p:blipFill>
          <a:blip r:embed="rId5">
            <a:alphaModFix/>
          </a:blip>
          <a:stretch>
            <a:fillRect/>
          </a:stretch>
        </p:blipFill>
        <p:spPr>
          <a:xfrm>
            <a:off x="831050" y="1072263"/>
            <a:ext cx="8125249" cy="3241383"/>
          </a:xfrm>
          <a:prstGeom prst="rect">
            <a:avLst/>
          </a:prstGeom>
          <a:noFill/>
          <a:ln>
            <a:noFill/>
          </a:ln>
        </p:spPr>
      </p:pic>
      <p:pic>
        <p:nvPicPr>
          <p:cNvPr id="296" name="Shape 296"/>
          <p:cNvPicPr preferRelativeResize="0"/>
          <p:nvPr/>
        </p:nvPicPr>
        <p:blipFill>
          <a:blip r:embed="rId6">
            <a:alphaModFix/>
          </a:blip>
          <a:stretch>
            <a:fillRect/>
          </a:stretch>
        </p:blipFill>
        <p:spPr>
          <a:xfrm>
            <a:off x="1096500" y="1049950"/>
            <a:ext cx="8047502" cy="3241374"/>
          </a:xfrm>
          <a:prstGeom prst="rect">
            <a:avLst/>
          </a:prstGeom>
          <a:noFill/>
          <a:ln>
            <a:noFill/>
          </a:ln>
        </p:spPr>
      </p:pic>
      <p:pic>
        <p:nvPicPr>
          <p:cNvPr id="297" name="Shape 297"/>
          <p:cNvPicPr preferRelativeResize="0"/>
          <p:nvPr/>
        </p:nvPicPr>
        <p:blipFill>
          <a:blip r:embed="rId7">
            <a:alphaModFix/>
          </a:blip>
          <a:stretch>
            <a:fillRect/>
          </a:stretch>
        </p:blipFill>
        <p:spPr>
          <a:xfrm>
            <a:off x="687125" y="1017726"/>
            <a:ext cx="7972973" cy="3757051"/>
          </a:xfrm>
          <a:prstGeom prst="rect">
            <a:avLst/>
          </a:prstGeom>
          <a:noFill/>
          <a:ln>
            <a:noFill/>
          </a:ln>
        </p:spPr>
      </p:pic>
      <p:sp>
        <p:nvSpPr>
          <p:cNvPr id="298" name="Shape 298"/>
          <p:cNvSpPr/>
          <p:nvPr/>
        </p:nvSpPr>
        <p:spPr>
          <a:xfrm>
            <a:off x="5806800" y="387950"/>
            <a:ext cx="2853300" cy="13641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Ressemble aux logiciels de traitement de texte conventionnel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1000"/>
                                        <p:tgtEl>
                                          <p:spTgt spid="2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2" name="Shape 302"/>
        <p:cNvGrpSpPr/>
        <p:nvPr/>
      </p:nvGrpSpPr>
      <p:grpSpPr>
        <a:xfrm>
          <a:off x="0" y="0"/>
          <a:ext cx="0" cy="0"/>
          <a:chOff x="0" y="0"/>
          <a:chExt cx="0" cy="0"/>
        </a:xfrm>
      </p:grpSpPr>
      <p:sp>
        <p:nvSpPr>
          <p:cNvPr id="303" name="Shape 303"/>
          <p:cNvSpPr txBox="1"/>
          <p:nvPr>
            <p:ph type="title"/>
          </p:nvPr>
        </p:nvSpPr>
        <p:spPr>
          <a:xfrm>
            <a:off x="311700" y="445025"/>
            <a:ext cx="86739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Table des matières automatique</a:t>
            </a:r>
            <a:endParaRPr/>
          </a:p>
        </p:txBody>
      </p:sp>
      <p:pic>
        <p:nvPicPr>
          <p:cNvPr id="304" name="Shape 304"/>
          <p:cNvPicPr preferRelativeResize="0"/>
          <p:nvPr/>
        </p:nvPicPr>
        <p:blipFill>
          <a:blip r:embed="rId3">
            <a:alphaModFix/>
          </a:blip>
          <a:stretch>
            <a:fillRect/>
          </a:stretch>
        </p:blipFill>
        <p:spPr>
          <a:xfrm>
            <a:off x="415225" y="1095025"/>
            <a:ext cx="3169582" cy="3820975"/>
          </a:xfrm>
          <a:prstGeom prst="rect">
            <a:avLst/>
          </a:prstGeom>
          <a:noFill/>
          <a:ln>
            <a:noFill/>
          </a:ln>
        </p:spPr>
      </p:pic>
      <p:sp>
        <p:nvSpPr>
          <p:cNvPr id="305" name="Shape 305"/>
          <p:cNvSpPr/>
          <p:nvPr/>
        </p:nvSpPr>
        <p:spPr>
          <a:xfrm>
            <a:off x="5231100" y="1095025"/>
            <a:ext cx="2765700" cy="14766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lgn="ctr">
              <a:spcBef>
                <a:spcPts val="0"/>
              </a:spcBef>
              <a:spcAft>
                <a:spcPts val="0"/>
              </a:spcAft>
              <a:buNone/>
            </a:pPr>
            <a:r>
              <a:rPr lang="fr" sz="1800"/>
              <a:t>Accès rapide au contenu désiré ! Facilité de navigation !</a:t>
            </a:r>
            <a:endParaRPr sz="18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Interopérabilité</a:t>
            </a:r>
            <a:endParaRPr/>
          </a:p>
        </p:txBody>
      </p:sp>
      <p:pic>
        <p:nvPicPr>
          <p:cNvPr id="311" name="Shape 311"/>
          <p:cNvPicPr preferRelativeResize="0"/>
          <p:nvPr/>
        </p:nvPicPr>
        <p:blipFill>
          <a:blip r:embed="rId3">
            <a:alphaModFix/>
          </a:blip>
          <a:stretch>
            <a:fillRect/>
          </a:stretch>
        </p:blipFill>
        <p:spPr>
          <a:xfrm>
            <a:off x="311700" y="1185100"/>
            <a:ext cx="5789177" cy="3604574"/>
          </a:xfrm>
          <a:prstGeom prst="rect">
            <a:avLst/>
          </a:prstGeom>
          <a:noFill/>
          <a:ln>
            <a:noFill/>
          </a:ln>
        </p:spPr>
      </p:pic>
      <p:pic>
        <p:nvPicPr>
          <p:cNvPr id="312" name="Shape 312"/>
          <p:cNvPicPr preferRelativeResize="0"/>
          <p:nvPr/>
        </p:nvPicPr>
        <p:blipFill>
          <a:blip r:embed="rId4">
            <a:alphaModFix/>
          </a:blip>
          <a:stretch>
            <a:fillRect/>
          </a:stretch>
        </p:blipFill>
        <p:spPr>
          <a:xfrm>
            <a:off x="2322813" y="1185100"/>
            <a:ext cx="4803161" cy="3604574"/>
          </a:xfrm>
          <a:prstGeom prst="rect">
            <a:avLst/>
          </a:prstGeom>
          <a:noFill/>
          <a:ln>
            <a:noFill/>
          </a:ln>
        </p:spPr>
      </p:pic>
      <p:pic>
        <p:nvPicPr>
          <p:cNvPr id="313" name="Shape 313"/>
          <p:cNvPicPr preferRelativeResize="0"/>
          <p:nvPr/>
        </p:nvPicPr>
        <p:blipFill>
          <a:blip r:embed="rId5">
            <a:alphaModFix/>
          </a:blip>
          <a:stretch>
            <a:fillRect/>
          </a:stretch>
        </p:blipFill>
        <p:spPr>
          <a:xfrm>
            <a:off x="6547250" y="1185100"/>
            <a:ext cx="2026943" cy="3604574"/>
          </a:xfrm>
          <a:prstGeom prst="rect">
            <a:avLst/>
          </a:prstGeom>
          <a:noFill/>
          <a:ln>
            <a:noFill/>
          </a:ln>
        </p:spPr>
      </p:pic>
      <p:sp>
        <p:nvSpPr>
          <p:cNvPr id="314" name="Shape 314"/>
          <p:cNvSpPr/>
          <p:nvPr/>
        </p:nvSpPr>
        <p:spPr>
          <a:xfrm>
            <a:off x="5694150" y="1185100"/>
            <a:ext cx="3278700" cy="1386600"/>
          </a:xfrm>
          <a:prstGeom prst="cloudCallout">
            <a:avLst>
              <a:gd fmla="val -20833" name="adj1"/>
              <a:gd fmla="val 62500" name="adj2"/>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nSpc>
                <a:spcPct val="100000"/>
              </a:lnSpc>
              <a:spcBef>
                <a:spcPts val="0"/>
              </a:spcBef>
              <a:spcAft>
                <a:spcPts val="0"/>
              </a:spcAft>
              <a:buNone/>
            </a:pPr>
            <a:r>
              <a:t/>
            </a:r>
            <a:endParaRPr/>
          </a:p>
          <a:p>
            <a:pPr indent="0" lvl="0" marL="0" rtl="0">
              <a:lnSpc>
                <a:spcPct val="100000"/>
              </a:lnSpc>
              <a:spcBef>
                <a:spcPts val="1600"/>
              </a:spcBef>
              <a:spcAft>
                <a:spcPts val="1600"/>
              </a:spcAft>
              <a:buNone/>
            </a:pPr>
            <a:r>
              <a:rPr lang="fr"/>
              <a:t>Rendrait accessible plus facilement le contenu des DCC en clinique !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1"/>
                                        <p:tgtEl>
                                          <p:spTgt spid="3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Shape 319"/>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Fonction de recherche</a:t>
            </a:r>
            <a:endParaRPr/>
          </a:p>
        </p:txBody>
      </p:sp>
      <p:pic>
        <p:nvPicPr>
          <p:cNvPr id="320" name="Shape 320"/>
          <p:cNvPicPr preferRelativeResize="0"/>
          <p:nvPr/>
        </p:nvPicPr>
        <p:blipFill>
          <a:blip r:embed="rId3">
            <a:alphaModFix/>
          </a:blip>
          <a:stretch>
            <a:fillRect/>
          </a:stretch>
        </p:blipFill>
        <p:spPr>
          <a:xfrm>
            <a:off x="592338" y="865325"/>
            <a:ext cx="7959332" cy="3973375"/>
          </a:xfrm>
          <a:prstGeom prst="rect">
            <a:avLst/>
          </a:prstGeom>
          <a:noFill/>
          <a:ln>
            <a:noFill/>
          </a:ln>
        </p:spPr>
      </p:pic>
      <p:cxnSp>
        <p:nvCxnSpPr>
          <p:cNvPr id="321" name="Shape 321"/>
          <p:cNvCxnSpPr/>
          <p:nvPr/>
        </p:nvCxnSpPr>
        <p:spPr>
          <a:xfrm flipH="1" rot="10800000">
            <a:off x="6832975" y="1285550"/>
            <a:ext cx="325500" cy="851100"/>
          </a:xfrm>
          <a:prstGeom prst="straightConnector1">
            <a:avLst/>
          </a:prstGeom>
          <a:noFill/>
          <a:ln cap="flat" cmpd="sng" w="38100">
            <a:solidFill>
              <a:srgbClr val="FF0000"/>
            </a:solidFill>
            <a:prstDash val="solid"/>
            <a:round/>
            <a:headEnd len="med" w="med" type="none"/>
            <a:tailEnd len="med" w="med" type="triangle"/>
          </a:ln>
        </p:spPr>
      </p:cxnSp>
      <p:pic>
        <p:nvPicPr>
          <p:cNvPr id="322" name="Shape 322"/>
          <p:cNvPicPr preferRelativeResize="0"/>
          <p:nvPr/>
        </p:nvPicPr>
        <p:blipFill>
          <a:blip r:embed="rId4">
            <a:alphaModFix/>
          </a:blip>
          <a:stretch>
            <a:fillRect/>
          </a:stretch>
        </p:blipFill>
        <p:spPr>
          <a:xfrm>
            <a:off x="2064898" y="895675"/>
            <a:ext cx="6847202" cy="3912674"/>
          </a:xfrm>
          <a:prstGeom prst="rect">
            <a:avLst/>
          </a:prstGeom>
          <a:noFill/>
          <a:ln>
            <a:noFill/>
          </a:ln>
        </p:spPr>
      </p:pic>
      <p:sp>
        <p:nvSpPr>
          <p:cNvPr id="323" name="Shape 323"/>
          <p:cNvSpPr/>
          <p:nvPr/>
        </p:nvSpPr>
        <p:spPr>
          <a:xfrm>
            <a:off x="5343725" y="1364100"/>
            <a:ext cx="3278700" cy="13767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Permettrait de chercher le contenu théorique des DCC au bureau rapidement !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0"/>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1000"/>
                                        <p:tgtEl>
                                          <p:spTgt spid="3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3"/>
                                        </p:tgtEl>
                                        <p:attrNameLst>
                                          <p:attrName>style.visibility</p:attrName>
                                        </p:attrNameLst>
                                      </p:cBhvr>
                                      <p:to>
                                        <p:strVal val="visible"/>
                                      </p:to>
                                    </p:set>
                                    <p:animEffect filter="fade" transition="in">
                                      <p:cBhvr>
                                        <p:cTn dur="1"/>
                                        <p:tgtEl>
                                          <p:spTgt spid="3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Shape 3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Page de discussion</a:t>
            </a:r>
            <a:endParaRPr/>
          </a:p>
        </p:txBody>
      </p:sp>
      <p:pic>
        <p:nvPicPr>
          <p:cNvPr id="329" name="Shape 329"/>
          <p:cNvPicPr preferRelativeResize="0"/>
          <p:nvPr/>
        </p:nvPicPr>
        <p:blipFill>
          <a:blip r:embed="rId3">
            <a:alphaModFix/>
          </a:blip>
          <a:stretch>
            <a:fillRect/>
          </a:stretch>
        </p:blipFill>
        <p:spPr>
          <a:xfrm>
            <a:off x="311700" y="1113825"/>
            <a:ext cx="7330728" cy="3564426"/>
          </a:xfrm>
          <a:prstGeom prst="rect">
            <a:avLst/>
          </a:prstGeom>
          <a:noFill/>
          <a:ln>
            <a:noFill/>
          </a:ln>
        </p:spPr>
      </p:pic>
      <p:cxnSp>
        <p:nvCxnSpPr>
          <p:cNvPr id="330" name="Shape 330"/>
          <p:cNvCxnSpPr/>
          <p:nvPr/>
        </p:nvCxnSpPr>
        <p:spPr>
          <a:xfrm rot="10800000">
            <a:off x="2027400" y="1576825"/>
            <a:ext cx="1138800" cy="1188900"/>
          </a:xfrm>
          <a:prstGeom prst="straightConnector1">
            <a:avLst/>
          </a:prstGeom>
          <a:noFill/>
          <a:ln cap="flat" cmpd="sng" w="38100">
            <a:solidFill>
              <a:srgbClr val="FF0000"/>
            </a:solidFill>
            <a:prstDash val="solid"/>
            <a:round/>
            <a:headEnd len="med" w="med" type="none"/>
            <a:tailEnd len="med" w="med" type="triangle"/>
          </a:ln>
        </p:spPr>
      </p:cxnSp>
      <p:pic>
        <p:nvPicPr>
          <p:cNvPr id="331" name="Shape 331"/>
          <p:cNvPicPr preferRelativeResize="0"/>
          <p:nvPr/>
        </p:nvPicPr>
        <p:blipFill>
          <a:blip r:embed="rId4">
            <a:alphaModFix/>
          </a:blip>
          <a:stretch>
            <a:fillRect/>
          </a:stretch>
        </p:blipFill>
        <p:spPr>
          <a:xfrm>
            <a:off x="1808775" y="1113825"/>
            <a:ext cx="7023525" cy="38794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9"/>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1"/>
                                        <p:tgtEl>
                                          <p:spTgt spid="3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Shape 336"/>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Alertes</a:t>
            </a:r>
            <a:endParaRPr/>
          </a:p>
        </p:txBody>
      </p:sp>
      <p:pic>
        <p:nvPicPr>
          <p:cNvPr id="337" name="Shape 337"/>
          <p:cNvPicPr preferRelativeResize="0"/>
          <p:nvPr/>
        </p:nvPicPr>
        <p:blipFill>
          <a:blip r:embed="rId3">
            <a:alphaModFix/>
          </a:blip>
          <a:stretch>
            <a:fillRect/>
          </a:stretch>
        </p:blipFill>
        <p:spPr>
          <a:xfrm>
            <a:off x="311700" y="826875"/>
            <a:ext cx="7381760" cy="3938099"/>
          </a:xfrm>
          <a:prstGeom prst="rect">
            <a:avLst/>
          </a:prstGeom>
          <a:noFill/>
          <a:ln>
            <a:noFill/>
          </a:ln>
        </p:spPr>
      </p:pic>
      <p:pic>
        <p:nvPicPr>
          <p:cNvPr id="338" name="Shape 338"/>
          <p:cNvPicPr preferRelativeResize="0"/>
          <p:nvPr/>
        </p:nvPicPr>
        <p:blipFill>
          <a:blip r:embed="rId4">
            <a:alphaModFix/>
          </a:blip>
          <a:stretch>
            <a:fillRect/>
          </a:stretch>
        </p:blipFill>
        <p:spPr>
          <a:xfrm>
            <a:off x="2640250" y="1505575"/>
            <a:ext cx="6192050" cy="3368074"/>
          </a:xfrm>
          <a:prstGeom prst="rect">
            <a:avLst/>
          </a:prstGeom>
          <a:noFill/>
          <a:ln>
            <a:noFill/>
          </a:ln>
          <a:effectLst>
            <a:outerShdw blurRad="57150" rotWithShape="0" algn="bl" dir="5400000" dist="19050">
              <a:srgbClr val="000000">
                <a:alpha val="50000"/>
              </a:srgbClr>
            </a:outerShdw>
          </a:effectLst>
        </p:spPr>
      </p:pic>
      <p:cxnSp>
        <p:nvCxnSpPr>
          <p:cNvPr id="339" name="Shape 339"/>
          <p:cNvCxnSpPr/>
          <p:nvPr/>
        </p:nvCxnSpPr>
        <p:spPr>
          <a:xfrm>
            <a:off x="4866675" y="510000"/>
            <a:ext cx="670200" cy="5829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gtEl>
                                        <p:attrNameLst>
                                          <p:attrName>style.visibility</p:attrName>
                                        </p:attrNameLst>
                                      </p:cBhvr>
                                      <p:to>
                                        <p:strVal val="visible"/>
                                      </p:to>
                                    </p:set>
                                    <p:animEffect filter="fade" transition="in">
                                      <p:cBhvr>
                                        <p:cTn dur="1000"/>
                                        <p:tgtEl>
                                          <p:spTgt spid="3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Ontologie et Wikimedica</a:t>
            </a:r>
            <a:endParaRPr/>
          </a:p>
        </p:txBody>
      </p:sp>
      <p:sp>
        <p:nvSpPr>
          <p:cNvPr id="345" name="Shape 345"/>
          <p:cNvSpPr txBox="1"/>
          <p:nvPr>
            <p:ph idx="1" type="body"/>
          </p:nvPr>
        </p:nvSpPr>
        <p:spPr>
          <a:xfrm>
            <a:off x="311700" y="847675"/>
            <a:ext cx="6183300" cy="3747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Science qui s’intéresse à la manière d’organiser les connaissances pour qu’elles soient facilement accessibles pour les utilisateurs et pour les logiciels informatiques</a:t>
            </a:r>
            <a:endParaRPr sz="1800"/>
          </a:p>
          <a:p>
            <a:pPr indent="-330200" lvl="0" marL="457200" rtl="0">
              <a:spcBef>
                <a:spcPts val="0"/>
              </a:spcBef>
              <a:spcAft>
                <a:spcPts val="0"/>
              </a:spcAft>
              <a:buSzPts val="1600"/>
              <a:buChar char="●"/>
            </a:pPr>
            <a:r>
              <a:rPr lang="fr" sz="1800"/>
              <a:t>Modèle lors de la création de page</a:t>
            </a:r>
            <a:endParaRPr sz="1800"/>
          </a:p>
          <a:p>
            <a:pPr indent="-330200" lvl="1" marL="914400" rtl="0">
              <a:spcBef>
                <a:spcPts val="0"/>
              </a:spcBef>
              <a:spcAft>
                <a:spcPts val="0"/>
              </a:spcAft>
              <a:buSzPts val="1600"/>
              <a:buChar char="○"/>
            </a:pPr>
            <a:r>
              <a:rPr lang="fr" sz="1400"/>
              <a:t>Classes de médicament, médicaments, symptômes, signes, labos, imageries, tests diagnostics, etc.</a:t>
            </a:r>
            <a:endParaRPr sz="1600"/>
          </a:p>
          <a:p>
            <a:pPr indent="-330200" lvl="0" marL="457200" rtl="0">
              <a:spcBef>
                <a:spcPts val="0"/>
              </a:spcBef>
              <a:spcAft>
                <a:spcPts val="0"/>
              </a:spcAft>
              <a:buSzPts val="1600"/>
              <a:buChar char="●"/>
            </a:pPr>
            <a:r>
              <a:rPr lang="fr" sz="1800"/>
              <a:t>Avantages</a:t>
            </a:r>
            <a:endParaRPr sz="1600"/>
          </a:p>
          <a:p>
            <a:pPr indent="-330200" lvl="1" marL="914400" marR="0" rtl="0" algn="l">
              <a:lnSpc>
                <a:spcPct val="115000"/>
              </a:lnSpc>
              <a:spcBef>
                <a:spcPts val="0"/>
              </a:spcBef>
              <a:spcAft>
                <a:spcPts val="0"/>
              </a:spcAft>
              <a:buSzPts val="1600"/>
              <a:buChar char="○"/>
            </a:pPr>
            <a:r>
              <a:rPr lang="fr" sz="1400"/>
              <a:t>Meilleure planification pour les rédacteurs</a:t>
            </a:r>
            <a:endParaRPr sz="1400"/>
          </a:p>
          <a:p>
            <a:pPr indent="-330200" lvl="1" marL="914400" marR="0" rtl="0" algn="l">
              <a:lnSpc>
                <a:spcPct val="115000"/>
              </a:lnSpc>
              <a:spcBef>
                <a:spcPts val="0"/>
              </a:spcBef>
              <a:spcAft>
                <a:spcPts val="0"/>
              </a:spcAft>
              <a:buSzPts val="1600"/>
              <a:buChar char="○"/>
            </a:pPr>
            <a:r>
              <a:rPr lang="fr" sz="1400"/>
              <a:t>Meilleure navigation pour les utilisateurs lorsque pages similaires entre elles</a:t>
            </a:r>
            <a:endParaRPr sz="1800"/>
          </a:p>
          <a:p>
            <a:pPr indent="-342900" lvl="1" marL="914400" rtl="0">
              <a:spcBef>
                <a:spcPts val="0"/>
              </a:spcBef>
              <a:spcAft>
                <a:spcPts val="0"/>
              </a:spcAft>
              <a:buSzPts val="1800"/>
              <a:buChar char="○"/>
            </a:pPr>
            <a:r>
              <a:rPr lang="fr" sz="1400"/>
              <a:t>Permet certaines fonctions avancées</a:t>
            </a:r>
            <a:endParaRPr sz="1800"/>
          </a:p>
          <a:p>
            <a:pPr indent="-342900" lvl="2" marL="1371600" rtl="0">
              <a:spcBef>
                <a:spcPts val="0"/>
              </a:spcBef>
              <a:spcAft>
                <a:spcPts val="0"/>
              </a:spcAft>
              <a:buSzPts val="1800"/>
              <a:buChar char="■"/>
            </a:pPr>
            <a:r>
              <a:rPr lang="fr" sz="1400"/>
              <a:t>Ex. rechercher des maladies à partir des sx</a:t>
            </a:r>
            <a:endParaRPr sz="1800"/>
          </a:p>
        </p:txBody>
      </p:sp>
      <p:pic>
        <p:nvPicPr>
          <p:cNvPr id="346" name="Shape 346"/>
          <p:cNvPicPr preferRelativeResize="0"/>
          <p:nvPr/>
        </p:nvPicPr>
        <p:blipFill>
          <a:blip r:embed="rId3">
            <a:alphaModFix/>
          </a:blip>
          <a:stretch>
            <a:fillRect/>
          </a:stretch>
        </p:blipFill>
        <p:spPr>
          <a:xfrm>
            <a:off x="6789225" y="401850"/>
            <a:ext cx="2081600" cy="4395625"/>
          </a:xfrm>
          <a:prstGeom prst="rect">
            <a:avLst/>
          </a:prstGeom>
          <a:noFill/>
          <a:ln>
            <a:noFill/>
          </a:ln>
        </p:spPr>
      </p:pic>
      <p:sp>
        <p:nvSpPr>
          <p:cNvPr id="347" name="Shape 347"/>
          <p:cNvSpPr/>
          <p:nvPr/>
        </p:nvSpPr>
        <p:spPr>
          <a:xfrm>
            <a:off x="3694125" y="140225"/>
            <a:ext cx="3976800" cy="2015100"/>
          </a:xfrm>
          <a:prstGeom prst="cloudCallout">
            <a:avLst>
              <a:gd fmla="val 47336" name="adj1"/>
              <a:gd fmla="val 51631"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À la fois un résumé pour les utilisateurs et une banque de données consultables par des programmes informatiques. Houuu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
                                        </p:tgtEl>
                                        <p:attrNameLst>
                                          <p:attrName>style.visibility</p:attrName>
                                        </p:attrNameLst>
                                      </p:cBhvr>
                                      <p:to>
                                        <p:strVal val="visible"/>
                                      </p:to>
                                    </p:set>
                                    <p:animEffect filter="fade" transition="in">
                                      <p:cBhvr>
                                        <p:cTn dur="1000"/>
                                        <p:tgtEl>
                                          <p:spTgt spid="3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Shape 35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Recherche des maladies à partir des sx</a:t>
            </a:r>
            <a:endParaRPr/>
          </a:p>
        </p:txBody>
      </p:sp>
      <p:pic>
        <p:nvPicPr>
          <p:cNvPr id="353" name="Shape 353"/>
          <p:cNvPicPr preferRelativeResize="0"/>
          <p:nvPr/>
        </p:nvPicPr>
        <p:blipFill>
          <a:blip r:embed="rId3">
            <a:alphaModFix/>
          </a:blip>
          <a:stretch>
            <a:fillRect/>
          </a:stretch>
        </p:blipFill>
        <p:spPr>
          <a:xfrm>
            <a:off x="843025" y="1150225"/>
            <a:ext cx="7457939" cy="3820976"/>
          </a:xfrm>
          <a:prstGeom prst="rect">
            <a:avLst/>
          </a:prstGeom>
          <a:noFill/>
          <a:ln>
            <a:noFill/>
          </a:ln>
        </p:spPr>
      </p:pic>
      <p:sp>
        <p:nvSpPr>
          <p:cNvPr id="354" name="Shape 354"/>
          <p:cNvSpPr/>
          <p:nvPr/>
        </p:nvSpPr>
        <p:spPr>
          <a:xfrm>
            <a:off x="7674150" y="408125"/>
            <a:ext cx="1367100" cy="1411200"/>
          </a:xfrm>
          <a:prstGeom prst="star8">
            <a:avLst>
              <a:gd fmla="val 37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b="1" lang="fr" sz="2000"/>
              <a:t>WOW!</a:t>
            </a:r>
            <a:endParaRPr b="1" sz="20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Shape 359"/>
          <p:cNvSpPr txBox="1"/>
          <p:nvPr>
            <p:ph type="title"/>
          </p:nvPr>
        </p:nvSpPr>
        <p:spPr>
          <a:xfrm>
            <a:off x="311700" y="219750"/>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Flashcards</a:t>
            </a:r>
            <a:endParaRPr/>
          </a:p>
        </p:txBody>
      </p:sp>
      <p:pic>
        <p:nvPicPr>
          <p:cNvPr id="360" name="Shape 360"/>
          <p:cNvPicPr preferRelativeResize="0"/>
          <p:nvPr/>
        </p:nvPicPr>
        <p:blipFill>
          <a:blip r:embed="rId3">
            <a:alphaModFix/>
          </a:blip>
          <a:stretch>
            <a:fillRect/>
          </a:stretch>
        </p:blipFill>
        <p:spPr>
          <a:xfrm>
            <a:off x="464101" y="821525"/>
            <a:ext cx="7684299" cy="3401751"/>
          </a:xfrm>
          <a:prstGeom prst="rect">
            <a:avLst/>
          </a:prstGeom>
          <a:noFill/>
          <a:ln>
            <a:noFill/>
          </a:ln>
        </p:spPr>
      </p:pic>
      <p:cxnSp>
        <p:nvCxnSpPr>
          <p:cNvPr id="361" name="Shape 361"/>
          <p:cNvCxnSpPr/>
          <p:nvPr/>
        </p:nvCxnSpPr>
        <p:spPr>
          <a:xfrm rot="10800000">
            <a:off x="2227400" y="3729475"/>
            <a:ext cx="863700" cy="287700"/>
          </a:xfrm>
          <a:prstGeom prst="straightConnector1">
            <a:avLst/>
          </a:prstGeom>
          <a:noFill/>
          <a:ln cap="flat" cmpd="sng" w="38100">
            <a:solidFill>
              <a:srgbClr val="FF0000"/>
            </a:solidFill>
            <a:prstDash val="solid"/>
            <a:round/>
            <a:headEnd len="med" w="med" type="none"/>
            <a:tailEnd len="med" w="med" type="triangle"/>
          </a:ln>
        </p:spPr>
      </p:cxnSp>
      <p:pic>
        <p:nvPicPr>
          <p:cNvPr id="362" name="Shape 362"/>
          <p:cNvPicPr preferRelativeResize="0"/>
          <p:nvPr/>
        </p:nvPicPr>
        <p:blipFill>
          <a:blip r:embed="rId4">
            <a:alphaModFix/>
          </a:blip>
          <a:stretch>
            <a:fillRect/>
          </a:stretch>
        </p:blipFill>
        <p:spPr>
          <a:xfrm>
            <a:off x="1391350" y="1271375"/>
            <a:ext cx="7544077" cy="2893425"/>
          </a:xfrm>
          <a:prstGeom prst="rect">
            <a:avLst/>
          </a:prstGeom>
          <a:noFill/>
          <a:ln>
            <a:noFill/>
          </a:ln>
        </p:spPr>
      </p:pic>
      <p:pic>
        <p:nvPicPr>
          <p:cNvPr id="363" name="Shape 363"/>
          <p:cNvPicPr preferRelativeResize="0"/>
          <p:nvPr/>
        </p:nvPicPr>
        <p:blipFill>
          <a:blip r:embed="rId5">
            <a:alphaModFix/>
          </a:blip>
          <a:stretch>
            <a:fillRect/>
          </a:stretch>
        </p:blipFill>
        <p:spPr>
          <a:xfrm>
            <a:off x="1141050" y="2842030"/>
            <a:ext cx="7544076" cy="1231146"/>
          </a:xfrm>
          <a:prstGeom prst="rect">
            <a:avLst/>
          </a:prstGeom>
          <a:noFill/>
          <a:ln>
            <a:noFill/>
          </a:ln>
        </p:spPr>
      </p:pic>
      <p:sp>
        <p:nvSpPr>
          <p:cNvPr id="364" name="Shape 364"/>
          <p:cNvSpPr/>
          <p:nvPr/>
        </p:nvSpPr>
        <p:spPr>
          <a:xfrm>
            <a:off x="5256225" y="463050"/>
            <a:ext cx="3679200" cy="14640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Imaginez-vous le bonheur des résidents en médecine familiale en étudiant leur examen final ! </a:t>
            </a:r>
            <a:endParaRPr/>
          </a:p>
        </p:txBody>
      </p:sp>
      <p:pic>
        <p:nvPicPr>
          <p:cNvPr id="365" name="Shape 365"/>
          <p:cNvPicPr preferRelativeResize="0"/>
          <p:nvPr/>
        </p:nvPicPr>
        <p:blipFill>
          <a:blip r:embed="rId6">
            <a:alphaModFix/>
          </a:blip>
          <a:stretch>
            <a:fillRect/>
          </a:stretch>
        </p:blipFill>
        <p:spPr>
          <a:xfrm>
            <a:off x="534213" y="1561262"/>
            <a:ext cx="7544076" cy="1659012"/>
          </a:xfrm>
          <a:prstGeom prst="rect">
            <a:avLst/>
          </a:prstGeom>
          <a:noFill/>
          <a:ln>
            <a:noFill/>
          </a:ln>
        </p:spPr>
      </p:pic>
      <p:sp>
        <p:nvSpPr>
          <p:cNvPr id="366" name="Shape 366"/>
          <p:cNvSpPr/>
          <p:nvPr/>
        </p:nvSpPr>
        <p:spPr>
          <a:xfrm>
            <a:off x="3772950" y="1974726"/>
            <a:ext cx="4229928" cy="2190078"/>
          </a:xfrm>
          <a:prstGeom prst="irregularSeal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On peut même ajouter des hyperliens vers la page de contenu, des vidéos, des photos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1"/>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1000"/>
                                        <p:tgtEl>
                                          <p:spTgt spid="3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1000"/>
                                        <p:tgtEl>
                                          <p:spTgt spid="3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Shape 371"/>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Gestionnaire de tâche</a:t>
            </a:r>
            <a:endParaRPr/>
          </a:p>
        </p:txBody>
      </p:sp>
      <p:pic>
        <p:nvPicPr>
          <p:cNvPr id="372" name="Shape 372"/>
          <p:cNvPicPr preferRelativeResize="0"/>
          <p:nvPr/>
        </p:nvPicPr>
        <p:blipFill>
          <a:blip r:embed="rId3">
            <a:alphaModFix/>
          </a:blip>
          <a:stretch>
            <a:fillRect/>
          </a:stretch>
        </p:blipFill>
        <p:spPr>
          <a:xfrm>
            <a:off x="197572" y="789125"/>
            <a:ext cx="5342477" cy="2886124"/>
          </a:xfrm>
          <a:prstGeom prst="rect">
            <a:avLst/>
          </a:prstGeom>
          <a:noFill/>
          <a:ln>
            <a:noFill/>
          </a:ln>
        </p:spPr>
      </p:pic>
      <p:pic>
        <p:nvPicPr>
          <p:cNvPr id="373" name="Shape 373"/>
          <p:cNvPicPr preferRelativeResize="0"/>
          <p:nvPr/>
        </p:nvPicPr>
        <p:blipFill>
          <a:blip r:embed="rId4">
            <a:alphaModFix/>
          </a:blip>
          <a:stretch>
            <a:fillRect/>
          </a:stretch>
        </p:blipFill>
        <p:spPr>
          <a:xfrm>
            <a:off x="2264625" y="1307787"/>
            <a:ext cx="5815423" cy="2783645"/>
          </a:xfrm>
          <a:prstGeom prst="rect">
            <a:avLst/>
          </a:prstGeom>
          <a:noFill/>
          <a:ln>
            <a:noFill/>
          </a:ln>
        </p:spPr>
      </p:pic>
      <p:pic>
        <p:nvPicPr>
          <p:cNvPr id="374" name="Shape 374"/>
          <p:cNvPicPr preferRelativeResize="0"/>
          <p:nvPr/>
        </p:nvPicPr>
        <p:blipFill>
          <a:blip r:embed="rId5">
            <a:alphaModFix/>
          </a:blip>
          <a:stretch>
            <a:fillRect/>
          </a:stretch>
        </p:blipFill>
        <p:spPr>
          <a:xfrm>
            <a:off x="4173350" y="2194250"/>
            <a:ext cx="4913249" cy="2904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sp>
        <p:nvSpPr>
          <p:cNvPr id="83" name="Shape 8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Notre démarche</a:t>
            </a:r>
            <a:endParaRPr/>
          </a:p>
        </p:txBody>
      </p:sp>
      <p:sp>
        <p:nvSpPr>
          <p:cNvPr id="84" name="Shape 8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Initialement, partage de résumés via </a:t>
            </a:r>
            <a:r>
              <a:rPr lang="fr"/>
              <a:t>Dropbox, MEGA, Copy</a:t>
            </a:r>
            <a:endParaRPr/>
          </a:p>
          <a:p>
            <a:pPr indent="-342900" lvl="1" marL="914400" rtl="0">
              <a:spcBef>
                <a:spcPts val="0"/>
              </a:spcBef>
              <a:spcAft>
                <a:spcPts val="0"/>
              </a:spcAft>
              <a:buSzPts val="1800"/>
              <a:buChar char="○"/>
            </a:pPr>
            <a:r>
              <a:rPr lang="fr" sz="1800"/>
              <a:t>Mais plusieurs limites avec cette technique...</a:t>
            </a:r>
            <a:endParaRPr sz="1800"/>
          </a:p>
          <a:p>
            <a:pPr indent="-342900" lvl="0" marL="457200" rtl="0">
              <a:spcBef>
                <a:spcPts val="0"/>
              </a:spcBef>
              <a:spcAft>
                <a:spcPts val="0"/>
              </a:spcAft>
              <a:buSzPts val="1800"/>
              <a:buChar char="●"/>
            </a:pPr>
            <a:r>
              <a:rPr lang="fr"/>
              <a:t>Recherche d’une plateforme de partage de l’information à partir de 2015</a:t>
            </a:r>
            <a:endParaRPr/>
          </a:p>
          <a:p>
            <a:pPr indent="-342900" lvl="1" marL="914400" rtl="0">
              <a:spcBef>
                <a:spcPts val="0"/>
              </a:spcBef>
              <a:spcAft>
                <a:spcPts val="0"/>
              </a:spcAft>
              <a:buSzPts val="1800"/>
              <a:buChar char="○"/>
            </a:pPr>
            <a:r>
              <a:rPr lang="fr" sz="1800"/>
              <a:t>Application pour téléphone intelligent (android ou apple) ? $$$$</a:t>
            </a:r>
            <a:endParaRPr sz="1800"/>
          </a:p>
          <a:p>
            <a:pPr indent="-342900" lvl="1" marL="914400" rtl="0">
              <a:spcBef>
                <a:spcPts val="0"/>
              </a:spcBef>
              <a:spcAft>
                <a:spcPts val="0"/>
              </a:spcAft>
              <a:buSzPts val="1800"/>
              <a:buChar char="○"/>
            </a:pPr>
            <a:r>
              <a:rPr lang="fr" sz="1800"/>
              <a:t>Wiki suggéré par Antoine Mercier-Linteau en 2016 (suggestion adoptée rapidement par le comité)</a:t>
            </a:r>
            <a:endParaRPr sz="1800"/>
          </a:p>
          <a:p>
            <a:pPr indent="-342900" lvl="1" marL="914400" rtl="0">
              <a:spcBef>
                <a:spcPts val="0"/>
              </a:spcBef>
              <a:spcAft>
                <a:spcPts val="0"/>
              </a:spcAft>
              <a:buSzPts val="1800"/>
              <a:buChar char="○"/>
            </a:pPr>
            <a:r>
              <a:rPr lang="fr" sz="1800"/>
              <a:t>Développement de Wikimedica en 2016-2017</a:t>
            </a:r>
            <a:endParaRPr sz="1800"/>
          </a:p>
          <a:p>
            <a:pPr indent="0" lvl="0" marL="0">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Shape 379"/>
          <p:cNvSpPr txBox="1"/>
          <p:nvPr>
            <p:ph type="title"/>
          </p:nvPr>
        </p:nvSpPr>
        <p:spPr>
          <a:xfrm>
            <a:off x="311700" y="176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Page d’aide</a:t>
            </a:r>
            <a:endParaRPr/>
          </a:p>
        </p:txBody>
      </p:sp>
      <p:pic>
        <p:nvPicPr>
          <p:cNvPr id="380" name="Shape 380"/>
          <p:cNvPicPr preferRelativeResize="0"/>
          <p:nvPr/>
        </p:nvPicPr>
        <p:blipFill>
          <a:blip r:embed="rId3">
            <a:alphaModFix/>
          </a:blip>
          <a:stretch>
            <a:fillRect/>
          </a:stretch>
        </p:blipFill>
        <p:spPr>
          <a:xfrm>
            <a:off x="945226" y="865328"/>
            <a:ext cx="7221325" cy="38685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Shape 38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La transclusion</a:t>
            </a:r>
            <a:endParaRPr/>
          </a:p>
        </p:txBody>
      </p:sp>
      <p:sp>
        <p:nvSpPr>
          <p:cNvPr id="386" name="Shape 38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a:spcBef>
                <a:spcPts val="0"/>
              </a:spcBef>
              <a:spcAft>
                <a:spcPts val="0"/>
              </a:spcAft>
              <a:buSzPts val="1800"/>
              <a:buChar char="●"/>
            </a:pPr>
            <a:r>
              <a:rPr lang="fr" sz="1800"/>
              <a:t>Appel à une partie limitée d’une page</a:t>
            </a:r>
            <a:endParaRPr sz="1800"/>
          </a:p>
          <a:p>
            <a:pPr indent="-342900" lvl="1" marL="914400" rtl="0">
              <a:spcBef>
                <a:spcPts val="0"/>
              </a:spcBef>
              <a:spcAft>
                <a:spcPts val="0"/>
              </a:spcAft>
              <a:buSzPts val="1800"/>
              <a:buChar char="○"/>
            </a:pPr>
            <a:r>
              <a:rPr lang="fr" sz="1800"/>
              <a:t>Appel des sections « signes et symptômes » et « traitements »</a:t>
            </a:r>
            <a:endParaRPr sz="1800"/>
          </a:p>
          <a:p>
            <a:pPr indent="-342900" lvl="0" marL="457200" rtl="0">
              <a:spcBef>
                <a:spcPts val="0"/>
              </a:spcBef>
              <a:spcAft>
                <a:spcPts val="0"/>
              </a:spcAft>
              <a:buSzPts val="1800"/>
              <a:buChar char="●"/>
            </a:pPr>
            <a:r>
              <a:rPr lang="fr" sz="1800"/>
              <a:t>Ces sections sont importées sur une page tierce </a:t>
            </a:r>
            <a:endParaRPr sz="1800"/>
          </a:p>
          <a:p>
            <a:pPr indent="-342900" lvl="1" marL="914400" rtl="0">
              <a:spcBef>
                <a:spcPts val="0"/>
              </a:spcBef>
              <a:spcAft>
                <a:spcPts val="0"/>
              </a:spcAft>
              <a:buSzPts val="1800"/>
              <a:buChar char="○"/>
            </a:pPr>
            <a:r>
              <a:rPr lang="fr" sz="1800"/>
              <a:t>« Médecine familiale\Embolie pulmonaire » contient une sélection de la page « Embolie pulmonaire » </a:t>
            </a:r>
            <a:endParaRPr sz="1800"/>
          </a:p>
          <a:p>
            <a:pPr indent="-342900" lvl="0" marL="457200" rtl="0">
              <a:spcBef>
                <a:spcPts val="0"/>
              </a:spcBef>
              <a:spcAft>
                <a:spcPts val="0"/>
              </a:spcAft>
              <a:buSzPts val="1800"/>
              <a:buChar char="●"/>
            </a:pPr>
            <a:r>
              <a:rPr lang="fr" sz="1800"/>
              <a:t>Utilité </a:t>
            </a:r>
            <a:endParaRPr sz="1800"/>
          </a:p>
          <a:p>
            <a:pPr indent="-342900" lvl="1" marL="914400" rtl="0">
              <a:spcBef>
                <a:spcPts val="0"/>
              </a:spcBef>
              <a:spcAft>
                <a:spcPts val="0"/>
              </a:spcAft>
              <a:buSzPts val="1800"/>
              <a:buChar char="○"/>
            </a:pPr>
            <a:r>
              <a:rPr lang="fr" sz="1800"/>
              <a:t>Suivre à la lettre les objectifs d’apprentissage des examens</a:t>
            </a:r>
            <a:endParaRPr sz="1800"/>
          </a:p>
          <a:p>
            <a:pPr indent="-342900" lvl="1" marL="914400" rtl="0">
              <a:spcBef>
                <a:spcPts val="0"/>
              </a:spcBef>
              <a:spcAft>
                <a:spcPts val="0"/>
              </a:spcAft>
              <a:buSzPts val="1800"/>
              <a:buChar char="○"/>
            </a:pPr>
            <a:r>
              <a:rPr lang="fr" sz="1800"/>
              <a:t>Empêche duplication</a:t>
            </a:r>
            <a:endParaRPr sz="1800"/>
          </a:p>
          <a:p>
            <a:pPr indent="-342900" lvl="1" marL="914400" rtl="0">
              <a:spcBef>
                <a:spcPts val="0"/>
              </a:spcBef>
              <a:spcAft>
                <a:spcPts val="0"/>
              </a:spcAft>
              <a:buSzPts val="1800"/>
              <a:buChar char="○"/>
            </a:pPr>
            <a:r>
              <a:rPr lang="fr" sz="1800"/>
              <a:t>Mise à jour automatique</a:t>
            </a:r>
            <a:endParaRPr sz="1800"/>
          </a:p>
        </p:txBody>
      </p:sp>
      <p:sp>
        <p:nvSpPr>
          <p:cNvPr id="387" name="Shape 387"/>
          <p:cNvSpPr/>
          <p:nvPr/>
        </p:nvSpPr>
        <p:spPr>
          <a:xfrm>
            <a:off x="4702500" y="600700"/>
            <a:ext cx="4129800" cy="23904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On pourrait mettre tous les objectifs du CCMF sur le wiki et faire appel à toutes les pages et parties de pages appropriées.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1"/>
                                        <p:tgtEl>
                                          <p:spTgt spid="3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Shape 39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Attention… le clou du spectacle !</a:t>
            </a:r>
            <a:endParaRPr/>
          </a:p>
        </p:txBody>
      </p:sp>
      <p:pic>
        <p:nvPicPr>
          <p:cNvPr id="393" name="Shape 393"/>
          <p:cNvPicPr preferRelativeResize="0"/>
          <p:nvPr/>
        </p:nvPicPr>
        <p:blipFill>
          <a:blip r:embed="rId3">
            <a:alphaModFix/>
          </a:blip>
          <a:stretch>
            <a:fillRect/>
          </a:stretch>
        </p:blipFill>
        <p:spPr>
          <a:xfrm>
            <a:off x="511075" y="1237063"/>
            <a:ext cx="8121839" cy="3247225"/>
          </a:xfrm>
          <a:prstGeom prst="rect">
            <a:avLst/>
          </a:prstGeom>
          <a:noFill/>
          <a:ln>
            <a:noFill/>
          </a:ln>
        </p:spPr>
      </p:pic>
      <p:pic>
        <p:nvPicPr>
          <p:cNvPr id="394" name="Shape 394"/>
          <p:cNvPicPr preferRelativeResize="0"/>
          <p:nvPr/>
        </p:nvPicPr>
        <p:blipFill>
          <a:blip r:embed="rId4">
            <a:alphaModFix/>
          </a:blip>
          <a:stretch>
            <a:fillRect/>
          </a:stretch>
        </p:blipFill>
        <p:spPr>
          <a:xfrm>
            <a:off x="386100" y="1218487"/>
            <a:ext cx="8520600" cy="35542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sp>
        <p:nvSpPr>
          <p:cNvPr id="399" name="Shape 399"/>
          <p:cNvSpPr txBox="1"/>
          <p:nvPr>
            <p:ph type="title"/>
          </p:nvPr>
        </p:nvSpPr>
        <p:spPr>
          <a:xfrm>
            <a:off x="952950" y="167950"/>
            <a:ext cx="72381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Téléchargement des pdfs</a:t>
            </a:r>
            <a:endParaRPr/>
          </a:p>
        </p:txBody>
      </p:sp>
      <p:pic>
        <p:nvPicPr>
          <p:cNvPr id="400" name="Shape 400"/>
          <p:cNvPicPr preferRelativeResize="0"/>
          <p:nvPr/>
        </p:nvPicPr>
        <p:blipFill>
          <a:blip r:embed="rId3">
            <a:alphaModFix/>
          </a:blip>
          <a:stretch>
            <a:fillRect/>
          </a:stretch>
        </p:blipFill>
        <p:spPr>
          <a:xfrm>
            <a:off x="184875" y="167950"/>
            <a:ext cx="994450" cy="4810725"/>
          </a:xfrm>
          <a:prstGeom prst="rect">
            <a:avLst/>
          </a:prstGeom>
          <a:noFill/>
          <a:ln>
            <a:noFill/>
          </a:ln>
        </p:spPr>
      </p:pic>
      <p:cxnSp>
        <p:nvCxnSpPr>
          <p:cNvPr id="401" name="Shape 401"/>
          <p:cNvCxnSpPr/>
          <p:nvPr/>
        </p:nvCxnSpPr>
        <p:spPr>
          <a:xfrm flipH="1">
            <a:off x="1029125" y="4601400"/>
            <a:ext cx="1014300" cy="176400"/>
          </a:xfrm>
          <a:prstGeom prst="straightConnector1">
            <a:avLst/>
          </a:prstGeom>
          <a:noFill/>
          <a:ln cap="flat" cmpd="sng" w="38100">
            <a:solidFill>
              <a:srgbClr val="FF0000"/>
            </a:solidFill>
            <a:prstDash val="solid"/>
            <a:round/>
            <a:headEnd len="med" w="med" type="none"/>
            <a:tailEnd len="med" w="med" type="triangle"/>
          </a:ln>
        </p:spPr>
      </p:cxnSp>
      <p:pic>
        <p:nvPicPr>
          <p:cNvPr id="402" name="Shape 402"/>
          <p:cNvPicPr preferRelativeResize="0"/>
          <p:nvPr/>
        </p:nvPicPr>
        <p:blipFill>
          <a:blip r:embed="rId4">
            <a:alphaModFix/>
          </a:blip>
          <a:stretch>
            <a:fillRect/>
          </a:stretch>
        </p:blipFill>
        <p:spPr>
          <a:xfrm>
            <a:off x="2195825" y="865325"/>
            <a:ext cx="2944437" cy="4125774"/>
          </a:xfrm>
          <a:prstGeom prst="rect">
            <a:avLst/>
          </a:prstGeom>
          <a:noFill/>
          <a:ln>
            <a:noFill/>
          </a:ln>
        </p:spPr>
      </p:pic>
      <p:pic>
        <p:nvPicPr>
          <p:cNvPr id="403" name="Shape 403"/>
          <p:cNvPicPr preferRelativeResize="0"/>
          <p:nvPr/>
        </p:nvPicPr>
        <p:blipFill>
          <a:blip r:embed="rId5">
            <a:alphaModFix/>
          </a:blip>
          <a:stretch>
            <a:fillRect/>
          </a:stretch>
        </p:blipFill>
        <p:spPr>
          <a:xfrm>
            <a:off x="3517137" y="865325"/>
            <a:ext cx="2985758" cy="4125775"/>
          </a:xfrm>
          <a:prstGeom prst="rect">
            <a:avLst/>
          </a:prstGeom>
          <a:noFill/>
          <a:ln>
            <a:noFill/>
          </a:ln>
        </p:spPr>
      </p:pic>
      <p:pic>
        <p:nvPicPr>
          <p:cNvPr id="404" name="Shape 404"/>
          <p:cNvPicPr preferRelativeResize="0"/>
          <p:nvPr/>
        </p:nvPicPr>
        <p:blipFill>
          <a:blip r:embed="rId6">
            <a:alphaModFix/>
          </a:blip>
          <a:stretch>
            <a:fillRect/>
          </a:stretch>
        </p:blipFill>
        <p:spPr>
          <a:xfrm>
            <a:off x="4904175" y="865325"/>
            <a:ext cx="2944425" cy="4079194"/>
          </a:xfrm>
          <a:prstGeom prst="rect">
            <a:avLst/>
          </a:prstGeom>
          <a:noFill/>
          <a:ln>
            <a:noFill/>
          </a:ln>
        </p:spPr>
      </p:pic>
      <p:sp>
        <p:nvSpPr>
          <p:cNvPr id="405" name="Shape 405"/>
          <p:cNvSpPr/>
          <p:nvPr/>
        </p:nvSpPr>
        <p:spPr>
          <a:xfrm>
            <a:off x="4447225" y="865325"/>
            <a:ext cx="4280100" cy="18771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rPr lang="fr"/>
              <a:t>- </a:t>
            </a:r>
            <a:r>
              <a:rPr lang="fr"/>
              <a:t>Moins de perte de temps pour les rédacteurs</a:t>
            </a:r>
            <a:endParaRPr/>
          </a:p>
          <a:p>
            <a:pPr indent="0" lvl="0" marL="0">
              <a:spcBef>
                <a:spcPts val="0"/>
              </a:spcBef>
              <a:spcAft>
                <a:spcPts val="0"/>
              </a:spcAft>
              <a:buNone/>
            </a:pPr>
            <a:r>
              <a:rPr lang="fr"/>
              <a:t>- Toujours à jour</a:t>
            </a:r>
            <a:endParaRPr/>
          </a:p>
          <a:p>
            <a:pPr indent="0" lvl="0" marL="0" rtl="0">
              <a:spcBef>
                <a:spcPts val="0"/>
              </a:spcBef>
              <a:spcAft>
                <a:spcPts val="0"/>
              </a:spcAft>
              <a:buNone/>
            </a:pPr>
            <a:r>
              <a:rPr lang="fr"/>
              <a:t>- Permet aux étudiants de télécharger pdf pour annotation</a:t>
            </a:r>
            <a:endParaRPr/>
          </a:p>
          <a:p>
            <a:pPr indent="0" lvl="0" marL="0">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5"/>
                                        </p:tgtEl>
                                        <p:attrNameLst>
                                          <p:attrName>style.visibility</p:attrName>
                                        </p:attrNameLst>
                                      </p:cBhvr>
                                      <p:to>
                                        <p:strVal val="visible"/>
                                      </p:to>
                                    </p:set>
                                    <p:animEffect filter="fade" transition="in">
                                      <p:cBhvr>
                                        <p:cTn dur="1"/>
                                        <p:tgtEl>
                                          <p:spTgt spid="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sp>
        <p:nvSpPr>
          <p:cNvPr id="410" name="Shape 4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Création de livres</a:t>
            </a:r>
            <a:endParaRPr/>
          </a:p>
        </p:txBody>
      </p:sp>
      <p:pic>
        <p:nvPicPr>
          <p:cNvPr id="411" name="Shape 411"/>
          <p:cNvPicPr preferRelativeResize="0"/>
          <p:nvPr/>
        </p:nvPicPr>
        <p:blipFill>
          <a:blip r:embed="rId3">
            <a:alphaModFix/>
          </a:blip>
          <a:stretch>
            <a:fillRect/>
          </a:stretch>
        </p:blipFill>
        <p:spPr>
          <a:xfrm>
            <a:off x="3562724" y="222513"/>
            <a:ext cx="5269580" cy="4698474"/>
          </a:xfrm>
          <a:prstGeom prst="rect">
            <a:avLst/>
          </a:prstGeom>
          <a:noFill/>
          <a:ln>
            <a:noFill/>
          </a:ln>
        </p:spPr>
      </p:pic>
      <p:cxnSp>
        <p:nvCxnSpPr>
          <p:cNvPr id="412" name="Shape 412"/>
          <p:cNvCxnSpPr/>
          <p:nvPr/>
        </p:nvCxnSpPr>
        <p:spPr>
          <a:xfrm>
            <a:off x="2669775" y="3687625"/>
            <a:ext cx="3954600" cy="951000"/>
          </a:xfrm>
          <a:prstGeom prst="straightConnector1">
            <a:avLst/>
          </a:prstGeom>
          <a:noFill/>
          <a:ln cap="flat" cmpd="sng" w="114300">
            <a:solidFill>
              <a:srgbClr val="FF0000"/>
            </a:solidFill>
            <a:prstDash val="solid"/>
            <a:round/>
            <a:headEnd len="med" w="med" type="none"/>
            <a:tailEnd len="med" w="med" type="triangle"/>
          </a:ln>
        </p:spPr>
      </p:cxnSp>
      <p:sp>
        <p:nvSpPr>
          <p:cNvPr id="413" name="Shape 413"/>
          <p:cNvSpPr/>
          <p:nvPr/>
        </p:nvSpPr>
        <p:spPr>
          <a:xfrm>
            <a:off x="2814600" y="935875"/>
            <a:ext cx="5269500" cy="2553000"/>
          </a:xfrm>
          <a:prstGeom prst="cloudCallout">
            <a:avLst>
              <a:gd fmla="val 20841" name="adj1"/>
              <a:gd fmla="val 67992"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lgn="ctr">
              <a:spcBef>
                <a:spcPts val="0"/>
              </a:spcBef>
              <a:spcAft>
                <a:spcPts val="0"/>
              </a:spcAft>
              <a:buNone/>
            </a:pPr>
            <a:r>
              <a:rPr lang="fr" sz="2000"/>
              <a:t>Les résidents en médecine familiale pourraient télécharger leur livre pour leur examen ! </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1000"/>
                                        <p:tgtEl>
                                          <p:spTgt spid="4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Shape 418"/>
          <p:cNvSpPr txBox="1"/>
          <p:nvPr>
            <p:ph type="title"/>
          </p:nvPr>
        </p:nvSpPr>
        <p:spPr>
          <a:xfrm>
            <a:off x="311700" y="527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Références faciles</a:t>
            </a:r>
            <a:endParaRPr/>
          </a:p>
        </p:txBody>
      </p:sp>
      <p:pic>
        <p:nvPicPr>
          <p:cNvPr id="419" name="Shape 419"/>
          <p:cNvPicPr preferRelativeResize="0"/>
          <p:nvPr/>
        </p:nvPicPr>
        <p:blipFill>
          <a:blip r:embed="rId3">
            <a:alphaModFix/>
          </a:blip>
          <a:stretch>
            <a:fillRect/>
          </a:stretch>
        </p:blipFill>
        <p:spPr>
          <a:xfrm>
            <a:off x="445000" y="657175"/>
            <a:ext cx="1182624" cy="609600"/>
          </a:xfrm>
          <a:prstGeom prst="rect">
            <a:avLst/>
          </a:prstGeom>
          <a:noFill/>
          <a:ln>
            <a:noFill/>
          </a:ln>
        </p:spPr>
      </p:pic>
      <p:sp>
        <p:nvSpPr>
          <p:cNvPr id="420" name="Shape 420"/>
          <p:cNvSpPr/>
          <p:nvPr/>
        </p:nvSpPr>
        <p:spPr>
          <a:xfrm>
            <a:off x="1932425" y="865525"/>
            <a:ext cx="418200" cy="192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421" name="Shape 421"/>
          <p:cNvPicPr preferRelativeResize="0"/>
          <p:nvPr/>
        </p:nvPicPr>
        <p:blipFill>
          <a:blip r:embed="rId4">
            <a:alphaModFix/>
          </a:blip>
          <a:stretch>
            <a:fillRect/>
          </a:stretch>
        </p:blipFill>
        <p:spPr>
          <a:xfrm>
            <a:off x="2892725" y="625425"/>
            <a:ext cx="2476500" cy="609600"/>
          </a:xfrm>
          <a:prstGeom prst="rect">
            <a:avLst/>
          </a:prstGeom>
          <a:noFill/>
          <a:ln>
            <a:noFill/>
          </a:ln>
        </p:spPr>
      </p:pic>
      <p:pic>
        <p:nvPicPr>
          <p:cNvPr id="422" name="Shape 422"/>
          <p:cNvPicPr preferRelativeResize="0"/>
          <p:nvPr/>
        </p:nvPicPr>
        <p:blipFill>
          <a:blip r:embed="rId5">
            <a:alphaModFix/>
          </a:blip>
          <a:stretch>
            <a:fillRect/>
          </a:stretch>
        </p:blipFill>
        <p:spPr>
          <a:xfrm>
            <a:off x="6780875" y="596850"/>
            <a:ext cx="1314450" cy="666750"/>
          </a:xfrm>
          <a:prstGeom prst="rect">
            <a:avLst/>
          </a:prstGeom>
          <a:noFill/>
          <a:ln>
            <a:noFill/>
          </a:ln>
        </p:spPr>
      </p:pic>
      <p:pic>
        <p:nvPicPr>
          <p:cNvPr id="423" name="Shape 423"/>
          <p:cNvPicPr preferRelativeResize="0"/>
          <p:nvPr/>
        </p:nvPicPr>
        <p:blipFill>
          <a:blip r:embed="rId6">
            <a:alphaModFix/>
          </a:blip>
          <a:stretch>
            <a:fillRect/>
          </a:stretch>
        </p:blipFill>
        <p:spPr>
          <a:xfrm>
            <a:off x="311700" y="3034050"/>
            <a:ext cx="4017875" cy="1794075"/>
          </a:xfrm>
          <a:prstGeom prst="rect">
            <a:avLst/>
          </a:prstGeom>
          <a:noFill/>
          <a:ln>
            <a:noFill/>
          </a:ln>
        </p:spPr>
      </p:pic>
      <p:pic>
        <p:nvPicPr>
          <p:cNvPr id="424" name="Shape 424"/>
          <p:cNvPicPr preferRelativeResize="0"/>
          <p:nvPr/>
        </p:nvPicPr>
        <p:blipFill>
          <a:blip r:embed="rId7">
            <a:alphaModFix/>
          </a:blip>
          <a:stretch>
            <a:fillRect/>
          </a:stretch>
        </p:blipFill>
        <p:spPr>
          <a:xfrm>
            <a:off x="1254600" y="1755725"/>
            <a:ext cx="6421119" cy="609600"/>
          </a:xfrm>
          <a:prstGeom prst="rect">
            <a:avLst/>
          </a:prstGeom>
          <a:noFill/>
          <a:ln>
            <a:noFill/>
          </a:ln>
        </p:spPr>
      </p:pic>
      <p:pic>
        <p:nvPicPr>
          <p:cNvPr id="425" name="Shape 425"/>
          <p:cNvPicPr preferRelativeResize="0"/>
          <p:nvPr/>
        </p:nvPicPr>
        <p:blipFill>
          <a:blip r:embed="rId8">
            <a:alphaModFix/>
          </a:blip>
          <a:stretch>
            <a:fillRect/>
          </a:stretch>
        </p:blipFill>
        <p:spPr>
          <a:xfrm>
            <a:off x="5111350" y="2857450"/>
            <a:ext cx="3645041" cy="2051475"/>
          </a:xfrm>
          <a:prstGeom prst="rect">
            <a:avLst/>
          </a:prstGeom>
          <a:noFill/>
          <a:ln>
            <a:noFill/>
          </a:ln>
        </p:spPr>
      </p:pic>
      <p:sp>
        <p:nvSpPr>
          <p:cNvPr id="426" name="Shape 426"/>
          <p:cNvSpPr/>
          <p:nvPr/>
        </p:nvSpPr>
        <p:spPr>
          <a:xfrm>
            <a:off x="5865950" y="894100"/>
            <a:ext cx="418200" cy="192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7" name="Shape 427"/>
          <p:cNvSpPr/>
          <p:nvPr/>
        </p:nvSpPr>
        <p:spPr>
          <a:xfrm>
            <a:off x="4511363" y="3985650"/>
            <a:ext cx="418200" cy="192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8" name="Shape 428"/>
          <p:cNvSpPr/>
          <p:nvPr/>
        </p:nvSpPr>
        <p:spPr>
          <a:xfrm rot="7648701">
            <a:off x="6724827" y="1413259"/>
            <a:ext cx="418104" cy="192791"/>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29" name="Shape 429"/>
          <p:cNvSpPr/>
          <p:nvPr/>
        </p:nvSpPr>
        <p:spPr>
          <a:xfrm rot="7648701">
            <a:off x="2479977" y="2603296"/>
            <a:ext cx="418104" cy="192791"/>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30" name="Shape 430"/>
          <p:cNvSpPr txBox="1"/>
          <p:nvPr/>
        </p:nvSpPr>
        <p:spPr>
          <a:xfrm>
            <a:off x="2867125" y="1401275"/>
            <a:ext cx="2893800" cy="759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fr">
                <a:solidFill>
                  <a:srgbClr val="FF0000"/>
                </a:solidFill>
              </a:rPr>
              <a:t>Rechercher PMID, URL ou DOI</a:t>
            </a:r>
            <a:endParaRPr>
              <a:solidFill>
                <a:srgbClr val="FF0000"/>
              </a:solidFill>
            </a:endParaRPr>
          </a:p>
        </p:txBody>
      </p:sp>
      <p:cxnSp>
        <p:nvCxnSpPr>
          <p:cNvPr id="431" name="Shape 431"/>
          <p:cNvCxnSpPr/>
          <p:nvPr/>
        </p:nvCxnSpPr>
        <p:spPr>
          <a:xfrm rot="10800000">
            <a:off x="3492900" y="2348600"/>
            <a:ext cx="124500" cy="500100"/>
          </a:xfrm>
          <a:prstGeom prst="straightConnector1">
            <a:avLst/>
          </a:prstGeom>
          <a:noFill/>
          <a:ln cap="flat" cmpd="sng" w="38100">
            <a:solidFill>
              <a:srgbClr val="FF0000"/>
            </a:solidFill>
            <a:prstDash val="solid"/>
            <a:round/>
            <a:headEnd len="med" w="med" type="none"/>
            <a:tailEnd len="med" w="med" type="triangle"/>
          </a:ln>
        </p:spPr>
      </p:cxnSp>
      <p:cxnSp>
        <p:nvCxnSpPr>
          <p:cNvPr id="432" name="Shape 432"/>
          <p:cNvCxnSpPr/>
          <p:nvPr/>
        </p:nvCxnSpPr>
        <p:spPr>
          <a:xfrm rot="10800000">
            <a:off x="6871625" y="2160875"/>
            <a:ext cx="124500" cy="500100"/>
          </a:xfrm>
          <a:prstGeom prst="straightConnector1">
            <a:avLst/>
          </a:prstGeom>
          <a:noFill/>
          <a:ln cap="flat" cmpd="sng" w="38100">
            <a:solidFill>
              <a:srgbClr val="FF0000"/>
            </a:solidFill>
            <a:prstDash val="solid"/>
            <a:round/>
            <a:headEnd len="med" w="med"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4"/>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432"/>
                                        </p:tgtEl>
                                        <p:attrNameLst>
                                          <p:attrName>style.visibility</p:attrName>
                                        </p:attrNameLst>
                                      </p:cBhvr>
                                      <p:to>
                                        <p:strVal val="visible"/>
                                      </p:to>
                                    </p:set>
                                    <p:animEffect filter="fade" transition="in">
                                      <p:cBhvr>
                                        <p:cTn dur="1000"/>
                                        <p:tgtEl>
                                          <p:spTgt spid="432"/>
                                        </p:tgtEl>
                                      </p:cBhvr>
                                    </p:animEffect>
                                  </p:childTnLst>
                                </p:cTn>
                              </p:par>
                              <p:par>
                                <p:cTn fill="hold" nodeType="withEffect" presetClass="entr" presetID="10" presetSubtype="0">
                                  <p:stCondLst>
                                    <p:cond delay="0"/>
                                  </p:stCondLst>
                                  <p:childTnLst>
                                    <p:set>
                                      <p:cBhvr>
                                        <p:cTn dur="1" fill="hold">
                                          <p:stCondLst>
                                            <p:cond delay="0"/>
                                          </p:stCondLst>
                                        </p:cTn>
                                        <p:tgtEl>
                                          <p:spTgt spid="431"/>
                                        </p:tgtEl>
                                        <p:attrNameLst>
                                          <p:attrName>style.visibility</p:attrName>
                                        </p:attrNameLst>
                                      </p:cBhvr>
                                      <p:to>
                                        <p:strVal val="visible"/>
                                      </p:to>
                                    </p:set>
                                    <p:animEffect filter="fade" transition="in">
                                      <p:cBhvr>
                                        <p:cTn dur="1000"/>
                                        <p:tgtEl>
                                          <p:spTgt spid="4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9"/>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1000"/>
                                        <p:tgtEl>
                                          <p:spTgt spid="4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7"/>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1000"/>
                                        <p:tgtEl>
                                          <p:spTgt spid="4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6" name="Shape 436"/>
        <p:cNvGrpSpPr/>
        <p:nvPr/>
      </p:nvGrpSpPr>
      <p:grpSpPr>
        <a:xfrm>
          <a:off x="0" y="0"/>
          <a:ext cx="0" cy="0"/>
          <a:chOff x="0" y="0"/>
          <a:chExt cx="0" cy="0"/>
        </a:xfrm>
      </p:grpSpPr>
      <p:sp>
        <p:nvSpPr>
          <p:cNvPr id="437" name="Shape 4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Calculateurs</a:t>
            </a:r>
            <a:endParaRPr/>
          </a:p>
        </p:txBody>
      </p:sp>
      <p:pic>
        <p:nvPicPr>
          <p:cNvPr id="438" name="Shape 438"/>
          <p:cNvPicPr preferRelativeResize="0"/>
          <p:nvPr/>
        </p:nvPicPr>
        <p:blipFill>
          <a:blip r:embed="rId3">
            <a:alphaModFix/>
          </a:blip>
          <a:stretch>
            <a:fillRect/>
          </a:stretch>
        </p:blipFill>
        <p:spPr>
          <a:xfrm>
            <a:off x="4572000" y="132850"/>
            <a:ext cx="4452649" cy="2565200"/>
          </a:xfrm>
          <a:prstGeom prst="rect">
            <a:avLst/>
          </a:prstGeom>
          <a:noFill/>
          <a:ln>
            <a:noFill/>
          </a:ln>
        </p:spPr>
      </p:pic>
      <p:pic>
        <p:nvPicPr>
          <p:cNvPr id="439" name="Shape 439"/>
          <p:cNvPicPr preferRelativeResize="0"/>
          <p:nvPr/>
        </p:nvPicPr>
        <p:blipFill>
          <a:blip r:embed="rId4">
            <a:alphaModFix/>
          </a:blip>
          <a:stretch>
            <a:fillRect/>
          </a:stretch>
        </p:blipFill>
        <p:spPr>
          <a:xfrm>
            <a:off x="157276" y="2249500"/>
            <a:ext cx="4243569" cy="25652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Shape 444"/>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Historique des versions</a:t>
            </a:r>
            <a:endParaRPr/>
          </a:p>
        </p:txBody>
      </p:sp>
      <p:pic>
        <p:nvPicPr>
          <p:cNvPr id="445" name="Shape 445"/>
          <p:cNvPicPr preferRelativeResize="0"/>
          <p:nvPr/>
        </p:nvPicPr>
        <p:blipFill>
          <a:blip r:embed="rId3">
            <a:alphaModFix/>
          </a:blip>
          <a:stretch>
            <a:fillRect/>
          </a:stretch>
        </p:blipFill>
        <p:spPr>
          <a:xfrm>
            <a:off x="311700" y="789125"/>
            <a:ext cx="6974208" cy="3820976"/>
          </a:xfrm>
          <a:prstGeom prst="rect">
            <a:avLst/>
          </a:prstGeom>
          <a:noFill/>
          <a:ln>
            <a:noFill/>
          </a:ln>
        </p:spPr>
      </p:pic>
      <p:pic>
        <p:nvPicPr>
          <p:cNvPr id="446" name="Shape 446"/>
          <p:cNvPicPr preferRelativeResize="0"/>
          <p:nvPr/>
        </p:nvPicPr>
        <p:blipFill>
          <a:blip r:embed="rId4">
            <a:alphaModFix/>
          </a:blip>
          <a:stretch>
            <a:fillRect/>
          </a:stretch>
        </p:blipFill>
        <p:spPr>
          <a:xfrm>
            <a:off x="2385299" y="1515887"/>
            <a:ext cx="6606299" cy="34714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sp>
        <p:nvSpPr>
          <p:cNvPr id="451" name="Shape 451"/>
          <p:cNvSpPr txBox="1"/>
          <p:nvPr>
            <p:ph type="title"/>
          </p:nvPr>
        </p:nvSpPr>
        <p:spPr>
          <a:xfrm>
            <a:off x="311700" y="1437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Ajout d’images - Option 1</a:t>
            </a:r>
            <a:endParaRPr/>
          </a:p>
        </p:txBody>
      </p:sp>
      <p:pic>
        <p:nvPicPr>
          <p:cNvPr id="452" name="Shape 452"/>
          <p:cNvPicPr preferRelativeResize="0"/>
          <p:nvPr/>
        </p:nvPicPr>
        <p:blipFill>
          <a:blip r:embed="rId3">
            <a:alphaModFix/>
          </a:blip>
          <a:stretch>
            <a:fillRect/>
          </a:stretch>
        </p:blipFill>
        <p:spPr>
          <a:xfrm>
            <a:off x="249250" y="773224"/>
            <a:ext cx="4743598" cy="2642701"/>
          </a:xfrm>
          <a:prstGeom prst="rect">
            <a:avLst/>
          </a:prstGeom>
          <a:noFill/>
          <a:ln>
            <a:noFill/>
          </a:ln>
        </p:spPr>
      </p:pic>
      <p:pic>
        <p:nvPicPr>
          <p:cNvPr id="453" name="Shape 453"/>
          <p:cNvPicPr preferRelativeResize="0"/>
          <p:nvPr/>
        </p:nvPicPr>
        <p:blipFill>
          <a:blip r:embed="rId4">
            <a:alphaModFix/>
          </a:blip>
          <a:stretch>
            <a:fillRect/>
          </a:stretch>
        </p:blipFill>
        <p:spPr>
          <a:xfrm>
            <a:off x="3271951" y="1226800"/>
            <a:ext cx="5019183" cy="3603824"/>
          </a:xfrm>
          <a:prstGeom prst="rect">
            <a:avLst/>
          </a:prstGeom>
          <a:noFill/>
          <a:ln>
            <a:noFill/>
          </a:ln>
        </p:spPr>
      </p:pic>
      <p:sp>
        <p:nvSpPr>
          <p:cNvPr id="454" name="Shape 454"/>
          <p:cNvSpPr/>
          <p:nvPr/>
        </p:nvSpPr>
        <p:spPr>
          <a:xfrm>
            <a:off x="4992850" y="314625"/>
            <a:ext cx="3615000" cy="17145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lgn="ctr">
              <a:spcBef>
                <a:spcPts val="0"/>
              </a:spcBef>
              <a:spcAft>
                <a:spcPts val="0"/>
              </a:spcAft>
              <a:buNone/>
            </a:pPr>
            <a:r>
              <a:rPr lang="fr"/>
              <a:t>Recherche dans Wikimedia Commons, une ressource indispensable !</a:t>
            </a:r>
            <a:endParaRPr/>
          </a:p>
          <a:p>
            <a:pPr indent="0" lvl="0" marL="0" algn="ctr">
              <a:spcBef>
                <a:spcPts val="0"/>
              </a:spcBef>
              <a:spcAft>
                <a:spcPts val="0"/>
              </a:spcAft>
              <a:buNone/>
            </a:pPr>
            <a:r>
              <a:rPr lang="fr"/>
              <a:t>45 millions d’images libre de droit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sp>
        <p:nvSpPr>
          <p:cNvPr id="459" name="Shape 459"/>
          <p:cNvSpPr txBox="1"/>
          <p:nvPr>
            <p:ph type="title"/>
          </p:nvPr>
        </p:nvSpPr>
        <p:spPr>
          <a:xfrm>
            <a:off x="311700" y="1437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Ajout d’images - Option 2</a:t>
            </a:r>
            <a:endParaRPr/>
          </a:p>
        </p:txBody>
      </p:sp>
      <p:pic>
        <p:nvPicPr>
          <p:cNvPr id="460" name="Shape 460"/>
          <p:cNvPicPr preferRelativeResize="0"/>
          <p:nvPr/>
        </p:nvPicPr>
        <p:blipFill>
          <a:blip r:embed="rId3">
            <a:alphaModFix/>
          </a:blip>
          <a:stretch>
            <a:fillRect/>
          </a:stretch>
        </p:blipFill>
        <p:spPr>
          <a:xfrm>
            <a:off x="311700" y="716425"/>
            <a:ext cx="4260301" cy="3313560"/>
          </a:xfrm>
          <a:prstGeom prst="rect">
            <a:avLst/>
          </a:prstGeom>
          <a:noFill/>
          <a:ln>
            <a:noFill/>
          </a:ln>
        </p:spPr>
      </p:pic>
      <p:pic>
        <p:nvPicPr>
          <p:cNvPr id="461" name="Shape 461"/>
          <p:cNvPicPr preferRelativeResize="0"/>
          <p:nvPr/>
        </p:nvPicPr>
        <p:blipFill>
          <a:blip r:embed="rId4">
            <a:alphaModFix/>
          </a:blip>
          <a:stretch>
            <a:fillRect/>
          </a:stretch>
        </p:blipFill>
        <p:spPr>
          <a:xfrm>
            <a:off x="4757000" y="329050"/>
            <a:ext cx="4207350" cy="416005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Shape 8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Qu’est-ce qu’un wiki ? </a:t>
            </a:r>
            <a:endParaRPr/>
          </a:p>
        </p:txBody>
      </p:sp>
      <p:sp>
        <p:nvSpPr>
          <p:cNvPr id="90" name="Shape 9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Plateforme en ligne</a:t>
            </a:r>
            <a:endParaRPr sz="2000"/>
          </a:p>
          <a:p>
            <a:pPr indent="-355600" lvl="0" marL="457200" rtl="0">
              <a:spcBef>
                <a:spcPts val="0"/>
              </a:spcBef>
              <a:spcAft>
                <a:spcPts val="0"/>
              </a:spcAft>
              <a:buSzPts val="2000"/>
              <a:buChar char="●"/>
            </a:pPr>
            <a:r>
              <a:rPr lang="fr" sz="2000"/>
              <a:t>Amélioration et création du contenu collaborative (ie. par tous les utilisateurs)</a:t>
            </a:r>
            <a:endParaRPr sz="2000"/>
          </a:p>
          <a:p>
            <a:pPr indent="-355600" lvl="0" marL="457200" rtl="0">
              <a:spcBef>
                <a:spcPts val="0"/>
              </a:spcBef>
              <a:spcAft>
                <a:spcPts val="0"/>
              </a:spcAft>
              <a:buSzPts val="2000"/>
              <a:buChar char="●"/>
            </a:pPr>
            <a:r>
              <a:rPr lang="fr" sz="2000"/>
              <a:t>Suivi des modifications par historique</a:t>
            </a:r>
            <a:endParaRPr sz="2000"/>
          </a:p>
          <a:p>
            <a:pPr indent="-355600" lvl="1" marL="914400" rtl="0">
              <a:spcBef>
                <a:spcPts val="0"/>
              </a:spcBef>
              <a:spcAft>
                <a:spcPts val="0"/>
              </a:spcAft>
              <a:buSzPts val="2000"/>
              <a:buChar char="○"/>
            </a:pPr>
            <a:r>
              <a:rPr lang="fr" sz="2000"/>
              <a:t>Il est possible de savoir qui a changé quel caractère et à quel moment</a:t>
            </a:r>
            <a:endParaRPr sz="2000"/>
          </a:p>
          <a:p>
            <a:pPr indent="-355600" lvl="1" marL="914400" rtl="0">
              <a:spcBef>
                <a:spcPts val="0"/>
              </a:spcBef>
              <a:spcAft>
                <a:spcPts val="0"/>
              </a:spcAft>
              <a:buSzPts val="2000"/>
              <a:buChar char="○"/>
            </a:pPr>
            <a:r>
              <a:rPr lang="fr" sz="2000"/>
              <a:t>Il est aussi possible de revenir à une version ultérieure</a:t>
            </a:r>
            <a:endParaRPr sz="2000"/>
          </a:p>
          <a:p>
            <a:pPr indent="-355600" lvl="0" marL="457200" rtl="0">
              <a:spcBef>
                <a:spcPts val="0"/>
              </a:spcBef>
              <a:spcAft>
                <a:spcPts val="0"/>
              </a:spcAft>
              <a:buSzPts val="2000"/>
              <a:buChar char="●"/>
            </a:pPr>
            <a:r>
              <a:rPr lang="fr" sz="2000"/>
              <a:t>Processus éditorial dynamique</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Shape 46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Coût</a:t>
            </a:r>
            <a:endParaRPr/>
          </a:p>
        </p:txBody>
      </p:sp>
      <p:sp>
        <p:nvSpPr>
          <p:cNvPr id="467" name="Shape 46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Point positif majeur !</a:t>
            </a:r>
            <a:endParaRPr sz="1800"/>
          </a:p>
          <a:p>
            <a:pPr indent="-342900" lvl="0" marL="457200" rtl="0">
              <a:spcBef>
                <a:spcPts val="0"/>
              </a:spcBef>
              <a:spcAft>
                <a:spcPts val="0"/>
              </a:spcAft>
              <a:buSzPts val="1800"/>
              <a:buChar char="●"/>
            </a:pPr>
            <a:r>
              <a:rPr lang="fr" sz="1800"/>
              <a:t>Coûts fixes</a:t>
            </a:r>
            <a:endParaRPr sz="1800"/>
          </a:p>
          <a:p>
            <a:pPr indent="-342900" lvl="1" marL="914400" rtl="0">
              <a:spcBef>
                <a:spcPts val="0"/>
              </a:spcBef>
              <a:spcAft>
                <a:spcPts val="0"/>
              </a:spcAft>
              <a:buSzPts val="1800"/>
              <a:buChar char="○"/>
            </a:pPr>
            <a:r>
              <a:rPr lang="fr" sz="1800"/>
              <a:t>Domaine : 20 $</a:t>
            </a:r>
            <a:endParaRPr sz="1800"/>
          </a:p>
          <a:p>
            <a:pPr indent="-342900" lvl="1" marL="914400" rtl="0">
              <a:spcBef>
                <a:spcPts val="0"/>
              </a:spcBef>
              <a:spcAft>
                <a:spcPts val="0"/>
              </a:spcAft>
              <a:buSzPts val="1800"/>
              <a:buChar char="○"/>
            </a:pPr>
            <a:r>
              <a:rPr lang="fr" sz="1800"/>
              <a:t>Serveur : 150 $ par année actuellement</a:t>
            </a:r>
            <a:endParaRPr sz="1800"/>
          </a:p>
          <a:p>
            <a:pPr indent="-342900" lvl="1" marL="914400" rtl="0">
              <a:spcBef>
                <a:spcPts val="0"/>
              </a:spcBef>
              <a:spcAft>
                <a:spcPts val="0"/>
              </a:spcAft>
              <a:buSzPts val="1800"/>
              <a:buChar char="○"/>
            </a:pPr>
            <a:r>
              <a:rPr lang="fr" sz="1800"/>
              <a:t>Avec l’augmentation de la taille de Wikimedica, un total de 500 $ par année est à prévoir.</a:t>
            </a:r>
            <a:endParaRPr sz="1800"/>
          </a:p>
          <a:p>
            <a:pPr indent="-342900" lvl="0" marL="457200" rtl="0">
              <a:spcBef>
                <a:spcPts val="0"/>
              </a:spcBef>
              <a:spcAft>
                <a:spcPts val="0"/>
              </a:spcAft>
              <a:buSzPts val="1800"/>
              <a:buChar char="●"/>
            </a:pPr>
            <a:r>
              <a:rPr lang="fr" sz="1800"/>
              <a:t>Aucun coût</a:t>
            </a:r>
            <a:endParaRPr sz="1800"/>
          </a:p>
          <a:p>
            <a:pPr indent="-342900" lvl="1" marL="914400" rtl="0">
              <a:spcBef>
                <a:spcPts val="0"/>
              </a:spcBef>
              <a:spcAft>
                <a:spcPts val="0"/>
              </a:spcAft>
              <a:buSzPts val="1800"/>
              <a:buChar char="○"/>
            </a:pPr>
            <a:r>
              <a:rPr lang="fr" sz="1800"/>
              <a:t>Entretien site</a:t>
            </a:r>
            <a:endParaRPr sz="1800"/>
          </a:p>
          <a:p>
            <a:pPr indent="-342900" lvl="1" marL="914400" rtl="0">
              <a:spcBef>
                <a:spcPts val="0"/>
              </a:spcBef>
              <a:spcAft>
                <a:spcPts val="0"/>
              </a:spcAft>
              <a:buSzPts val="1800"/>
              <a:buChar char="○"/>
            </a:pPr>
            <a:r>
              <a:rPr lang="fr" sz="1800"/>
              <a:t>Mise à jour du logiciel</a:t>
            </a:r>
            <a:endParaRPr sz="1800"/>
          </a:p>
          <a:p>
            <a:pPr indent="-342900" lvl="1" marL="914400" rtl="0">
              <a:spcBef>
                <a:spcPts val="0"/>
              </a:spcBef>
              <a:spcAft>
                <a:spcPts val="0"/>
              </a:spcAft>
              <a:buSzPts val="1800"/>
              <a:buChar char="○"/>
            </a:pPr>
            <a:r>
              <a:rPr lang="fr" sz="1800"/>
              <a:t>Développement module </a:t>
            </a:r>
            <a:endParaRPr sz="18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7">
                                            <p:txEl>
                                              <p:pRg end="8" st="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Shape 47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Robots</a:t>
            </a:r>
            <a:endParaRPr/>
          </a:p>
        </p:txBody>
      </p:sp>
      <p:sp>
        <p:nvSpPr>
          <p:cNvPr id="473" name="Shape 47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SzPts val="2400"/>
              <a:buChar char="●"/>
            </a:pPr>
            <a:r>
              <a:rPr lang="fr" sz="2400"/>
              <a:t>Correcteur</a:t>
            </a:r>
            <a:endParaRPr sz="2400"/>
          </a:p>
          <a:p>
            <a:pPr indent="-381000" lvl="0" marL="457200" rtl="0">
              <a:spcBef>
                <a:spcPts val="0"/>
              </a:spcBef>
              <a:spcAft>
                <a:spcPts val="0"/>
              </a:spcAft>
              <a:buSzPts val="2400"/>
              <a:buChar char="●"/>
            </a:pPr>
            <a:r>
              <a:rPr lang="fr" sz="2400"/>
              <a:t>Détection des guerres d’édition</a:t>
            </a:r>
            <a:endParaRPr sz="2400"/>
          </a:p>
          <a:p>
            <a:pPr indent="-381000" lvl="0" marL="457200" rtl="0">
              <a:spcBef>
                <a:spcPts val="0"/>
              </a:spcBef>
              <a:spcAft>
                <a:spcPts val="0"/>
              </a:spcAft>
              <a:buSzPts val="2400"/>
              <a:buChar char="●"/>
            </a:pPr>
            <a:r>
              <a:rPr lang="fr" sz="2400"/>
              <a:t>Lien hypertexte automatique</a:t>
            </a:r>
            <a:endParaRPr sz="2400"/>
          </a:p>
          <a:p>
            <a:pPr indent="-381000" lvl="0" marL="457200" rtl="0">
              <a:spcBef>
                <a:spcPts val="0"/>
              </a:spcBef>
              <a:spcAft>
                <a:spcPts val="0"/>
              </a:spcAft>
              <a:buSzPts val="2400"/>
              <a:buChar char="●"/>
            </a:pPr>
            <a:r>
              <a:rPr lang="fr" sz="2400"/>
              <a:t>Importation de revues systématiques</a:t>
            </a:r>
            <a:endParaRPr sz="2400"/>
          </a:p>
          <a:p>
            <a:pPr indent="-381000" lvl="0" marL="457200" rtl="0">
              <a:spcBef>
                <a:spcPts val="0"/>
              </a:spcBef>
              <a:spcAft>
                <a:spcPts val="0"/>
              </a:spcAft>
              <a:buSzPts val="2400"/>
              <a:buChar char="●"/>
            </a:pPr>
            <a:r>
              <a:rPr lang="fr" sz="2400"/>
              <a:t>Etc</a:t>
            </a:r>
            <a:r>
              <a:rPr lang="fr" sz="2400"/>
              <a:t>.</a:t>
            </a:r>
            <a:endParaRPr sz="24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3">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sp>
        <p:nvSpPr>
          <p:cNvPr id="478" name="Shape 478"/>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Et qu’en pensent les utilisateurs actuels ? </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sp>
        <p:nvSpPr>
          <p:cNvPr id="483" name="Shape 48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Sondage</a:t>
            </a:r>
            <a:endParaRPr/>
          </a:p>
        </p:txBody>
      </p:sp>
      <p:sp>
        <p:nvSpPr>
          <p:cNvPr id="484" name="Shape 48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16 mai 2018 au 21 mai 2018</a:t>
            </a:r>
            <a:endParaRPr/>
          </a:p>
          <a:p>
            <a:pPr indent="-342900" lvl="0" marL="457200" rtl="0">
              <a:spcBef>
                <a:spcPts val="0"/>
              </a:spcBef>
              <a:spcAft>
                <a:spcPts val="0"/>
              </a:spcAft>
              <a:buSzPts val="1800"/>
              <a:buChar char="●"/>
            </a:pPr>
            <a:r>
              <a:rPr lang="fr"/>
              <a:t>Facebook - Page de cohorte </a:t>
            </a:r>
            <a:endParaRPr/>
          </a:p>
          <a:p>
            <a:pPr indent="-317500" lvl="1" marL="914400" rtl="0">
              <a:spcBef>
                <a:spcPts val="0"/>
              </a:spcBef>
              <a:spcAft>
                <a:spcPts val="0"/>
              </a:spcAft>
              <a:buSzPts val="1400"/>
              <a:buChar char="○"/>
            </a:pPr>
            <a:r>
              <a:rPr lang="fr"/>
              <a:t>Promotion 2019-2020, 2020-2021, 2021-2022</a:t>
            </a:r>
            <a:endParaRPr/>
          </a:p>
          <a:p>
            <a:pPr indent="-342900" lvl="0" marL="457200" rtl="0">
              <a:spcBef>
                <a:spcPts val="0"/>
              </a:spcBef>
              <a:spcAft>
                <a:spcPts val="0"/>
              </a:spcAft>
              <a:buSzPts val="1800"/>
              <a:buChar char="●"/>
            </a:pPr>
            <a:r>
              <a:rPr lang="fr"/>
              <a:t>Trois publications à quelques jours d’intervalle</a:t>
            </a:r>
            <a:endParaRPr/>
          </a:p>
          <a:p>
            <a:pPr indent="-342900" lvl="0" marL="457200" rtl="0">
              <a:spcBef>
                <a:spcPts val="0"/>
              </a:spcBef>
              <a:spcAft>
                <a:spcPts val="0"/>
              </a:spcAft>
              <a:buSzPts val="1800"/>
              <a:buChar char="●"/>
            </a:pPr>
            <a:r>
              <a:rPr lang="fr"/>
              <a:t>Google Form</a:t>
            </a:r>
            <a:endParaRPr/>
          </a:p>
          <a:p>
            <a:pPr indent="-342900" lvl="0" marL="457200" rtl="0">
              <a:spcBef>
                <a:spcPts val="0"/>
              </a:spcBef>
              <a:spcAft>
                <a:spcPts val="0"/>
              </a:spcAft>
              <a:buSzPts val="1800"/>
              <a:buChar char="●"/>
            </a:pPr>
            <a:r>
              <a:rPr lang="fr"/>
              <a:t>Peu de détails sur les motifs derrière le sondage, pour ne pas entraîner trop de biais</a:t>
            </a:r>
            <a:endParaRPr/>
          </a:p>
          <a:p>
            <a:pPr indent="0" lvl="0" marL="0" rtl="0">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8" name="Shape 488"/>
        <p:cNvGrpSpPr/>
        <p:nvPr/>
      </p:nvGrpSpPr>
      <p:grpSpPr>
        <a:xfrm>
          <a:off x="0" y="0"/>
          <a:ext cx="0" cy="0"/>
          <a:chOff x="0" y="0"/>
          <a:chExt cx="0" cy="0"/>
        </a:xfrm>
      </p:grpSpPr>
      <p:sp>
        <p:nvSpPr>
          <p:cNvPr id="489" name="Shape 48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Données démographiques</a:t>
            </a:r>
            <a:endParaRPr/>
          </a:p>
        </p:txBody>
      </p:sp>
      <p:pic>
        <p:nvPicPr>
          <p:cNvPr id="490" name="Shape 490"/>
          <p:cNvPicPr preferRelativeResize="0"/>
          <p:nvPr/>
        </p:nvPicPr>
        <p:blipFill>
          <a:blip r:embed="rId3">
            <a:alphaModFix/>
          </a:blip>
          <a:stretch>
            <a:fillRect/>
          </a:stretch>
        </p:blipFill>
        <p:spPr>
          <a:xfrm>
            <a:off x="1092975" y="1126400"/>
            <a:ext cx="6958043" cy="3675025"/>
          </a:xfrm>
          <a:prstGeom prst="rect">
            <a:avLst/>
          </a:prstGeom>
          <a:noFill/>
          <a:ln>
            <a:noFill/>
          </a:ln>
        </p:spPr>
      </p:pic>
      <p:pic>
        <p:nvPicPr>
          <p:cNvPr id="491" name="Shape 491"/>
          <p:cNvPicPr preferRelativeResize="0"/>
          <p:nvPr/>
        </p:nvPicPr>
        <p:blipFill>
          <a:blip r:embed="rId4">
            <a:alphaModFix/>
          </a:blip>
          <a:stretch>
            <a:fillRect/>
          </a:stretch>
        </p:blipFill>
        <p:spPr>
          <a:xfrm>
            <a:off x="1092975" y="1196588"/>
            <a:ext cx="6958049" cy="35346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Shape 496"/>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Habileté en informatique</a:t>
            </a:r>
            <a:endParaRPr/>
          </a:p>
        </p:txBody>
      </p:sp>
      <p:pic>
        <p:nvPicPr>
          <p:cNvPr id="497" name="Shape 497"/>
          <p:cNvPicPr preferRelativeResize="0"/>
          <p:nvPr/>
        </p:nvPicPr>
        <p:blipFill>
          <a:blip r:embed="rId3">
            <a:alphaModFix/>
          </a:blip>
          <a:stretch>
            <a:fillRect/>
          </a:stretch>
        </p:blipFill>
        <p:spPr>
          <a:xfrm>
            <a:off x="686525" y="1047850"/>
            <a:ext cx="7770949" cy="3518924"/>
          </a:xfrm>
          <a:prstGeom prst="rect">
            <a:avLst/>
          </a:prstGeom>
          <a:noFill/>
          <a:ln>
            <a:noFill/>
          </a:ln>
        </p:spPr>
      </p:pic>
      <p:pic>
        <p:nvPicPr>
          <p:cNvPr id="498" name="Shape 498"/>
          <p:cNvPicPr preferRelativeResize="0"/>
          <p:nvPr/>
        </p:nvPicPr>
        <p:blipFill>
          <a:blip r:embed="rId4">
            <a:alphaModFix/>
          </a:blip>
          <a:stretch>
            <a:fillRect/>
          </a:stretch>
        </p:blipFill>
        <p:spPr>
          <a:xfrm>
            <a:off x="686525" y="1047850"/>
            <a:ext cx="7770949" cy="3717802"/>
          </a:xfrm>
          <a:prstGeom prst="rect">
            <a:avLst/>
          </a:prstGeom>
          <a:noFill/>
          <a:ln>
            <a:noFill/>
          </a:ln>
        </p:spPr>
      </p:pic>
      <p:pic>
        <p:nvPicPr>
          <p:cNvPr id="499" name="Shape 499"/>
          <p:cNvPicPr preferRelativeResize="0"/>
          <p:nvPr/>
        </p:nvPicPr>
        <p:blipFill>
          <a:blip r:embed="rId5">
            <a:alphaModFix/>
          </a:blip>
          <a:stretch>
            <a:fillRect/>
          </a:stretch>
        </p:blipFill>
        <p:spPr>
          <a:xfrm>
            <a:off x="601813" y="1047850"/>
            <a:ext cx="7940375" cy="3717800"/>
          </a:xfrm>
          <a:prstGeom prst="rect">
            <a:avLst/>
          </a:prstGeom>
          <a:noFill/>
          <a:ln>
            <a:noFill/>
          </a:ln>
        </p:spPr>
      </p:pic>
      <p:pic>
        <p:nvPicPr>
          <p:cNvPr id="500" name="Shape 500"/>
          <p:cNvPicPr preferRelativeResize="0"/>
          <p:nvPr/>
        </p:nvPicPr>
        <p:blipFill>
          <a:blip r:embed="rId6">
            <a:alphaModFix/>
          </a:blip>
          <a:stretch>
            <a:fillRect/>
          </a:stretch>
        </p:blipFill>
        <p:spPr>
          <a:xfrm>
            <a:off x="529513" y="795212"/>
            <a:ext cx="8085002" cy="402420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4" name="Shape 504"/>
        <p:cNvGrpSpPr/>
        <p:nvPr/>
      </p:nvGrpSpPr>
      <p:grpSpPr>
        <a:xfrm>
          <a:off x="0" y="0"/>
          <a:ext cx="0" cy="0"/>
          <a:chOff x="0" y="0"/>
          <a:chExt cx="0" cy="0"/>
        </a:xfrm>
      </p:grpSpPr>
      <p:sp>
        <p:nvSpPr>
          <p:cNvPr id="505" name="Shape 505"/>
          <p:cNvSpPr txBox="1"/>
          <p:nvPr>
            <p:ph type="title"/>
          </p:nvPr>
        </p:nvSpPr>
        <p:spPr>
          <a:xfrm>
            <a:off x="311700" y="279100"/>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Fréquence d’utilisation</a:t>
            </a:r>
            <a:endParaRPr/>
          </a:p>
        </p:txBody>
      </p:sp>
      <p:pic>
        <p:nvPicPr>
          <p:cNvPr id="506" name="Shape 506"/>
          <p:cNvPicPr preferRelativeResize="0"/>
          <p:nvPr/>
        </p:nvPicPr>
        <p:blipFill>
          <a:blip r:embed="rId3">
            <a:alphaModFix/>
          </a:blip>
          <a:stretch>
            <a:fillRect/>
          </a:stretch>
        </p:blipFill>
        <p:spPr>
          <a:xfrm>
            <a:off x="418000" y="1017725"/>
            <a:ext cx="8414298" cy="386755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0" name="Shape 510"/>
        <p:cNvGrpSpPr/>
        <p:nvPr/>
      </p:nvGrpSpPr>
      <p:grpSpPr>
        <a:xfrm>
          <a:off x="0" y="0"/>
          <a:ext cx="0" cy="0"/>
          <a:chOff x="0" y="0"/>
          <a:chExt cx="0" cy="0"/>
        </a:xfrm>
      </p:grpSpPr>
      <p:sp>
        <p:nvSpPr>
          <p:cNvPr id="511" name="Shape 51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Profil de l’activité des utilisateurs sur Wikimedica</a:t>
            </a:r>
            <a:endParaRPr/>
          </a:p>
        </p:txBody>
      </p:sp>
      <p:pic>
        <p:nvPicPr>
          <p:cNvPr id="512" name="Shape 512"/>
          <p:cNvPicPr preferRelativeResize="0"/>
          <p:nvPr/>
        </p:nvPicPr>
        <p:blipFill>
          <a:blip r:embed="rId3">
            <a:alphaModFix/>
          </a:blip>
          <a:stretch>
            <a:fillRect/>
          </a:stretch>
        </p:blipFill>
        <p:spPr>
          <a:xfrm>
            <a:off x="418000" y="1019175"/>
            <a:ext cx="8414298" cy="386755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 name="Shape 516"/>
        <p:cNvGrpSpPr/>
        <p:nvPr/>
      </p:nvGrpSpPr>
      <p:grpSpPr>
        <a:xfrm>
          <a:off x="0" y="0"/>
          <a:ext cx="0" cy="0"/>
          <a:chOff x="0" y="0"/>
          <a:chExt cx="0" cy="0"/>
        </a:xfrm>
      </p:grpSpPr>
      <p:sp>
        <p:nvSpPr>
          <p:cNvPr id="517" name="Shape 517"/>
          <p:cNvSpPr txBox="1"/>
          <p:nvPr>
            <p:ph type="title"/>
          </p:nvPr>
        </p:nvSpPr>
        <p:spPr>
          <a:xfrm>
            <a:off x="311700" y="3265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fr"/>
              <a:t>Qui devrait modifier le contenu ? </a:t>
            </a:r>
            <a:endParaRPr/>
          </a:p>
        </p:txBody>
      </p:sp>
      <p:pic>
        <p:nvPicPr>
          <p:cNvPr id="518" name="Shape 518"/>
          <p:cNvPicPr preferRelativeResize="0"/>
          <p:nvPr/>
        </p:nvPicPr>
        <p:blipFill>
          <a:blip r:embed="rId3">
            <a:alphaModFix/>
          </a:blip>
          <a:stretch>
            <a:fillRect/>
          </a:stretch>
        </p:blipFill>
        <p:spPr>
          <a:xfrm>
            <a:off x="746475" y="1017725"/>
            <a:ext cx="7651048" cy="3820975"/>
          </a:xfrm>
          <a:prstGeom prst="rect">
            <a:avLst/>
          </a:prstGeom>
          <a:noFill/>
          <a:ln>
            <a:noFill/>
          </a:ln>
        </p:spPr>
      </p:pic>
      <p:sp>
        <p:nvSpPr>
          <p:cNvPr id="519" name="Shape 519"/>
          <p:cNvSpPr/>
          <p:nvPr/>
        </p:nvSpPr>
        <p:spPr>
          <a:xfrm>
            <a:off x="3650175" y="2571750"/>
            <a:ext cx="4100700" cy="1144800"/>
          </a:xfrm>
          <a:prstGeom prst="wedgeRectCallout">
            <a:avLst>
              <a:gd fmla="val -43913" name="adj1"/>
              <a:gd fmla="val 78305"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rPr lang="fr" sz="1600">
                <a:solidFill>
                  <a:srgbClr val="252525"/>
                </a:solidFill>
              </a:rPr>
              <a:t>La modification du contenu par l'ensemble des utilisateurs est une caractéristique essentielle de Wikimedica et ne doit pas être restreint.</a:t>
            </a:r>
            <a:endParaRPr sz="1600">
              <a:solidFill>
                <a:srgbClr val="252525"/>
              </a:solidFill>
            </a:endParaRPr>
          </a:p>
        </p:txBody>
      </p:sp>
      <p:sp>
        <p:nvSpPr>
          <p:cNvPr id="520" name="Shape 520"/>
          <p:cNvSpPr/>
          <p:nvPr/>
        </p:nvSpPr>
        <p:spPr>
          <a:xfrm>
            <a:off x="1101000" y="326525"/>
            <a:ext cx="3471000" cy="2133300"/>
          </a:xfrm>
          <a:prstGeom prst="wedgeRectCallout">
            <a:avLst>
              <a:gd fmla="val -3189" name="adj1"/>
              <a:gd fmla="val 10446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rPr lang="fr" sz="1600">
                <a:solidFill>
                  <a:srgbClr val="252525"/>
                </a:solidFill>
              </a:rPr>
              <a:t>La modification du contenu par l'ensemble des utilisateurs est une caractéristique essentielle de Wikimedica, mais une formation obligatoire en ligne pour les politiques en droit d'auteur et les fonctionnalités de la plateforme devrait être obligatoire.</a:t>
            </a:r>
            <a:endParaRPr sz="1600">
              <a:solidFill>
                <a:srgbClr val="252525"/>
              </a:solidFill>
            </a:endParaRPr>
          </a:p>
        </p:txBody>
      </p:sp>
      <p:sp>
        <p:nvSpPr>
          <p:cNvPr id="521" name="Shape 521"/>
          <p:cNvSpPr/>
          <p:nvPr/>
        </p:nvSpPr>
        <p:spPr>
          <a:xfrm>
            <a:off x="3173350" y="730050"/>
            <a:ext cx="3471000" cy="1574100"/>
          </a:xfrm>
          <a:prstGeom prst="wedgeRectCallout">
            <a:avLst>
              <a:gd fmla="val -33530" name="adj1"/>
              <a:gd fmla="val 85522"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spcBef>
                <a:spcPts val="0"/>
              </a:spcBef>
              <a:spcAft>
                <a:spcPts val="0"/>
              </a:spcAft>
              <a:buNone/>
            </a:pPr>
            <a:r>
              <a:rPr lang="fr" sz="1600">
                <a:solidFill>
                  <a:srgbClr val="252525"/>
                </a:solidFill>
              </a:rPr>
              <a:t>La modification du contenu devrait être restreint aux membres du Groupe d'enseignement médical étudiant, aux professeurs et à certains rédacteurs sélectionnés par la Faculté.</a:t>
            </a:r>
            <a:endParaRPr sz="1600">
              <a:solidFill>
                <a:srgbClr val="252525"/>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51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52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52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5" name="Shape 525"/>
        <p:cNvGrpSpPr/>
        <p:nvPr/>
      </p:nvGrpSpPr>
      <p:grpSpPr>
        <a:xfrm>
          <a:off x="0" y="0"/>
          <a:ext cx="0" cy="0"/>
          <a:chOff x="0" y="0"/>
          <a:chExt cx="0" cy="0"/>
        </a:xfrm>
      </p:grpSpPr>
      <p:sp>
        <p:nvSpPr>
          <p:cNvPr id="526" name="Shape 526"/>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Confiance en l’information</a:t>
            </a:r>
            <a:endParaRPr/>
          </a:p>
        </p:txBody>
      </p:sp>
      <p:pic>
        <p:nvPicPr>
          <p:cNvPr id="527" name="Shape 527"/>
          <p:cNvPicPr preferRelativeResize="0"/>
          <p:nvPr/>
        </p:nvPicPr>
        <p:blipFill>
          <a:blip r:embed="rId3">
            <a:alphaModFix/>
          </a:blip>
          <a:stretch>
            <a:fillRect/>
          </a:stretch>
        </p:blipFill>
        <p:spPr>
          <a:xfrm>
            <a:off x="311700" y="894625"/>
            <a:ext cx="8520602" cy="3573458"/>
          </a:xfrm>
          <a:prstGeom prst="rect">
            <a:avLst/>
          </a:prstGeom>
          <a:noFill/>
          <a:ln>
            <a:noFill/>
          </a:ln>
        </p:spPr>
      </p:pic>
      <p:pic>
        <p:nvPicPr>
          <p:cNvPr id="528" name="Shape 528"/>
          <p:cNvPicPr preferRelativeResize="0"/>
          <p:nvPr/>
        </p:nvPicPr>
        <p:blipFill>
          <a:blip r:embed="rId4">
            <a:alphaModFix/>
          </a:blip>
          <a:stretch>
            <a:fillRect/>
          </a:stretch>
        </p:blipFill>
        <p:spPr>
          <a:xfrm>
            <a:off x="255637" y="894625"/>
            <a:ext cx="8632725" cy="3943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8"/>
                                        </p:tgtEl>
                                        <p:attrNameLst>
                                          <p:attrName>style.visibility</p:attrName>
                                        </p:attrNameLst>
                                      </p:cBhvr>
                                      <p:to>
                                        <p:strVal val="visible"/>
                                      </p:to>
                                    </p:set>
                                    <p:animEffect filter="fade" transition="in">
                                      <p:cBhvr>
                                        <p:cTn dur="1"/>
                                        <p:tgtEl>
                                          <p:spTgt spid="5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sp>
        <p:nvSpPr>
          <p:cNvPr id="95" name="Shape 9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Qu’est-ce que Wikimedica ? </a:t>
            </a:r>
            <a:endParaRPr/>
          </a:p>
        </p:txBody>
      </p:sp>
      <p:sp>
        <p:nvSpPr>
          <p:cNvPr id="96" name="Shape 9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Plateforme collaborative de type « wiki »</a:t>
            </a:r>
            <a:endParaRPr/>
          </a:p>
          <a:p>
            <a:pPr indent="-342900" lvl="0" marL="457200" rtl="0">
              <a:spcBef>
                <a:spcPts val="0"/>
              </a:spcBef>
              <a:spcAft>
                <a:spcPts val="0"/>
              </a:spcAft>
              <a:buSzPts val="1800"/>
              <a:buChar char="●"/>
            </a:pPr>
            <a:r>
              <a:rPr lang="fr"/>
              <a:t>En ligne depuis mai 2017</a:t>
            </a:r>
            <a:endParaRPr/>
          </a:p>
          <a:p>
            <a:pPr indent="-342900" lvl="0" marL="457200" marR="0" rtl="0" algn="l">
              <a:lnSpc>
                <a:spcPct val="115000"/>
              </a:lnSpc>
              <a:spcBef>
                <a:spcPts val="0"/>
              </a:spcBef>
              <a:spcAft>
                <a:spcPts val="0"/>
              </a:spcAft>
              <a:buSzPts val="1800"/>
              <a:buChar char="●"/>
            </a:pPr>
            <a:r>
              <a:rPr lang="fr"/>
              <a:t>404 pages</a:t>
            </a:r>
            <a:endParaRPr/>
          </a:p>
          <a:p>
            <a:pPr indent="-342900" lvl="0" marL="457200" marR="0" rtl="0" algn="l">
              <a:lnSpc>
                <a:spcPct val="115000"/>
              </a:lnSpc>
              <a:spcBef>
                <a:spcPts val="0"/>
              </a:spcBef>
              <a:spcAft>
                <a:spcPts val="0"/>
              </a:spcAft>
              <a:buSzPts val="1800"/>
              <a:buChar char="●"/>
            </a:pPr>
            <a:r>
              <a:rPr lang="fr"/>
              <a:t>768 utilisateurs</a:t>
            </a:r>
            <a:endParaRPr/>
          </a:p>
          <a:p>
            <a:pPr indent="-342900" lvl="0" marL="457200" marR="0" rtl="0" algn="l">
              <a:lnSpc>
                <a:spcPct val="115000"/>
              </a:lnSpc>
              <a:spcBef>
                <a:spcPts val="0"/>
              </a:spcBef>
              <a:spcAft>
                <a:spcPts val="0"/>
              </a:spcAft>
              <a:buSzPts val="1800"/>
              <a:buChar char="●"/>
            </a:pPr>
            <a:r>
              <a:rPr lang="fr"/>
              <a:t>10 788 modifications uniques</a:t>
            </a:r>
            <a:endParaRPr/>
          </a:p>
          <a:p>
            <a:pPr indent="-342900" lvl="0" marL="457200" marR="0" rtl="0" algn="l">
              <a:lnSpc>
                <a:spcPct val="115000"/>
              </a:lnSpc>
              <a:spcBef>
                <a:spcPts val="0"/>
              </a:spcBef>
              <a:spcAft>
                <a:spcPts val="0"/>
              </a:spcAft>
              <a:buSzPts val="1800"/>
              <a:buChar char="●"/>
            </a:pPr>
            <a:r>
              <a:rPr lang="fr"/>
              <a:t>1133 fichiers importés</a:t>
            </a:r>
            <a:endParaRPr/>
          </a:p>
          <a:p>
            <a:pPr indent="-342900" lvl="0" marL="457200" marR="0" rtl="0" algn="l">
              <a:lnSpc>
                <a:spcPct val="115000"/>
              </a:lnSpc>
              <a:spcBef>
                <a:spcPts val="0"/>
              </a:spcBef>
              <a:spcAft>
                <a:spcPts val="0"/>
              </a:spcAft>
              <a:buSzPts val="1800"/>
              <a:buChar char="●"/>
            </a:pPr>
            <a:r>
              <a:rPr lang="fr"/>
              <a:t>Utilise le même logiciel que Wikipédia </a:t>
            </a:r>
            <a:endParaRPr/>
          </a:p>
          <a:p>
            <a:pPr indent="-317500" lvl="1" marL="914400" marR="0" rtl="0" algn="l">
              <a:lnSpc>
                <a:spcPct val="115000"/>
              </a:lnSpc>
              <a:spcBef>
                <a:spcPts val="0"/>
              </a:spcBef>
              <a:spcAft>
                <a:spcPts val="0"/>
              </a:spcAft>
              <a:buSzPts val="1400"/>
              <a:buChar char="○"/>
            </a:pPr>
            <a:r>
              <a:rPr lang="fr" sz="1800"/>
              <a:t>Un logiciel qui a fait ses preuves !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2" name="Shape 532"/>
        <p:cNvGrpSpPr/>
        <p:nvPr/>
      </p:nvGrpSpPr>
      <p:grpSpPr>
        <a:xfrm>
          <a:off x="0" y="0"/>
          <a:ext cx="0" cy="0"/>
          <a:chOff x="0" y="0"/>
          <a:chExt cx="0" cy="0"/>
        </a:xfrm>
      </p:grpSpPr>
      <p:sp>
        <p:nvSpPr>
          <p:cNvPr id="533" name="Shape 533"/>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Droits d’auteur</a:t>
            </a:r>
            <a:endParaRPr/>
          </a:p>
        </p:txBody>
      </p:sp>
      <p:pic>
        <p:nvPicPr>
          <p:cNvPr id="534" name="Shape 534"/>
          <p:cNvPicPr preferRelativeResize="0"/>
          <p:nvPr/>
        </p:nvPicPr>
        <p:blipFill>
          <a:blip r:embed="rId3">
            <a:alphaModFix/>
          </a:blip>
          <a:stretch>
            <a:fillRect/>
          </a:stretch>
        </p:blipFill>
        <p:spPr>
          <a:xfrm>
            <a:off x="387900" y="990721"/>
            <a:ext cx="8361298" cy="3526978"/>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sp>
        <p:nvSpPr>
          <p:cNvPr id="539" name="Shape 539"/>
          <p:cNvSpPr txBox="1"/>
          <p:nvPr>
            <p:ph type="title"/>
          </p:nvPr>
        </p:nvSpPr>
        <p:spPr>
          <a:xfrm>
            <a:off x="311700" y="126700"/>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Vision du futur de Wikimedica</a:t>
            </a:r>
            <a:endParaRPr/>
          </a:p>
        </p:txBody>
      </p:sp>
      <p:pic>
        <p:nvPicPr>
          <p:cNvPr id="540" name="Shape 540"/>
          <p:cNvPicPr preferRelativeResize="0"/>
          <p:nvPr/>
        </p:nvPicPr>
        <p:blipFill>
          <a:blip r:embed="rId3">
            <a:alphaModFix/>
          </a:blip>
          <a:stretch>
            <a:fillRect/>
          </a:stretch>
        </p:blipFill>
        <p:spPr>
          <a:xfrm>
            <a:off x="553525" y="1017725"/>
            <a:ext cx="7937798" cy="3663601"/>
          </a:xfrm>
          <a:prstGeom prst="rect">
            <a:avLst/>
          </a:prstGeom>
          <a:noFill/>
          <a:ln>
            <a:noFill/>
          </a:ln>
        </p:spPr>
      </p:pic>
      <p:pic>
        <p:nvPicPr>
          <p:cNvPr id="541" name="Shape 541"/>
          <p:cNvPicPr preferRelativeResize="0"/>
          <p:nvPr/>
        </p:nvPicPr>
        <p:blipFill>
          <a:blip r:embed="rId4">
            <a:alphaModFix/>
          </a:blip>
          <a:stretch>
            <a:fillRect/>
          </a:stretch>
        </p:blipFill>
        <p:spPr>
          <a:xfrm>
            <a:off x="553525" y="1017724"/>
            <a:ext cx="8148372" cy="3820976"/>
          </a:xfrm>
          <a:prstGeom prst="rect">
            <a:avLst/>
          </a:prstGeom>
          <a:noFill/>
          <a:ln>
            <a:noFill/>
          </a:ln>
        </p:spPr>
      </p:pic>
      <p:pic>
        <p:nvPicPr>
          <p:cNvPr id="542" name="Shape 542"/>
          <p:cNvPicPr preferRelativeResize="0"/>
          <p:nvPr/>
        </p:nvPicPr>
        <p:blipFill>
          <a:blip r:embed="rId5">
            <a:alphaModFix/>
          </a:blip>
          <a:stretch>
            <a:fillRect/>
          </a:stretch>
        </p:blipFill>
        <p:spPr>
          <a:xfrm>
            <a:off x="603100" y="934775"/>
            <a:ext cx="7937802" cy="3986900"/>
          </a:xfrm>
          <a:prstGeom prst="rect">
            <a:avLst/>
          </a:prstGeom>
          <a:noFill/>
          <a:ln>
            <a:noFill/>
          </a:ln>
        </p:spPr>
      </p:pic>
      <p:pic>
        <p:nvPicPr>
          <p:cNvPr id="543" name="Shape 543"/>
          <p:cNvPicPr preferRelativeResize="0"/>
          <p:nvPr/>
        </p:nvPicPr>
        <p:blipFill>
          <a:blip r:embed="rId6">
            <a:alphaModFix/>
          </a:blip>
          <a:stretch>
            <a:fillRect/>
          </a:stretch>
        </p:blipFill>
        <p:spPr>
          <a:xfrm>
            <a:off x="194350" y="856075"/>
            <a:ext cx="8755301" cy="3986899"/>
          </a:xfrm>
          <a:prstGeom prst="rect">
            <a:avLst/>
          </a:prstGeom>
          <a:noFill/>
          <a:ln>
            <a:noFill/>
          </a:ln>
        </p:spPr>
      </p:pic>
      <p:pic>
        <p:nvPicPr>
          <p:cNvPr id="544" name="Shape 544"/>
          <p:cNvPicPr preferRelativeResize="0"/>
          <p:nvPr/>
        </p:nvPicPr>
        <p:blipFill>
          <a:blip r:embed="rId7">
            <a:alphaModFix/>
          </a:blip>
          <a:stretch>
            <a:fillRect/>
          </a:stretch>
        </p:blipFill>
        <p:spPr>
          <a:xfrm>
            <a:off x="194350" y="862358"/>
            <a:ext cx="8755299" cy="3974342"/>
          </a:xfrm>
          <a:prstGeom prst="rect">
            <a:avLst/>
          </a:prstGeom>
          <a:noFill/>
          <a:ln>
            <a:noFill/>
          </a:ln>
        </p:spPr>
      </p:pic>
      <p:pic>
        <p:nvPicPr>
          <p:cNvPr id="545" name="Shape 545"/>
          <p:cNvPicPr preferRelativeResize="0"/>
          <p:nvPr/>
        </p:nvPicPr>
        <p:blipFill>
          <a:blip r:embed="rId8">
            <a:alphaModFix/>
          </a:blip>
          <a:stretch>
            <a:fillRect/>
          </a:stretch>
        </p:blipFill>
        <p:spPr>
          <a:xfrm>
            <a:off x="194350" y="806075"/>
            <a:ext cx="8755301" cy="4063890"/>
          </a:xfrm>
          <a:prstGeom prst="rect">
            <a:avLst/>
          </a:prstGeom>
          <a:noFill/>
          <a:ln>
            <a:noFill/>
          </a:ln>
        </p:spPr>
      </p:pic>
      <p:pic>
        <p:nvPicPr>
          <p:cNvPr id="546" name="Shape 546"/>
          <p:cNvPicPr preferRelativeResize="0"/>
          <p:nvPr/>
        </p:nvPicPr>
        <p:blipFill>
          <a:blip r:embed="rId9">
            <a:alphaModFix/>
          </a:blip>
          <a:stretch>
            <a:fillRect/>
          </a:stretch>
        </p:blipFill>
        <p:spPr>
          <a:xfrm>
            <a:off x="194350" y="837000"/>
            <a:ext cx="8689034" cy="3974350"/>
          </a:xfrm>
          <a:prstGeom prst="rect">
            <a:avLst/>
          </a:prstGeom>
          <a:noFill/>
          <a:ln>
            <a:noFill/>
          </a:ln>
        </p:spPr>
      </p:pic>
      <p:pic>
        <p:nvPicPr>
          <p:cNvPr id="547" name="Shape 547"/>
          <p:cNvPicPr preferRelativeResize="0"/>
          <p:nvPr/>
        </p:nvPicPr>
        <p:blipFill>
          <a:blip r:embed="rId10">
            <a:alphaModFix/>
          </a:blip>
          <a:stretch>
            <a:fillRect/>
          </a:stretch>
        </p:blipFill>
        <p:spPr>
          <a:xfrm>
            <a:off x="194350" y="755100"/>
            <a:ext cx="8689027" cy="398043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1" name="Shape 551"/>
        <p:cNvGrpSpPr/>
        <p:nvPr/>
      </p:nvGrpSpPr>
      <p:grpSpPr>
        <a:xfrm>
          <a:off x="0" y="0"/>
          <a:ext cx="0" cy="0"/>
          <a:chOff x="0" y="0"/>
          <a:chExt cx="0" cy="0"/>
        </a:xfrm>
      </p:grpSpPr>
      <p:sp>
        <p:nvSpPr>
          <p:cNvPr id="552" name="Shape 552"/>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Satisfaction générale</a:t>
            </a:r>
            <a:endParaRPr/>
          </a:p>
        </p:txBody>
      </p:sp>
      <p:sp>
        <p:nvSpPr>
          <p:cNvPr id="553" name="Shape 55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554" name="Shape 554"/>
          <p:cNvPicPr preferRelativeResize="0"/>
          <p:nvPr/>
        </p:nvPicPr>
        <p:blipFill>
          <a:blip r:embed="rId3">
            <a:alphaModFix/>
          </a:blip>
          <a:stretch>
            <a:fillRect/>
          </a:stretch>
        </p:blipFill>
        <p:spPr>
          <a:xfrm>
            <a:off x="311700" y="1000087"/>
            <a:ext cx="8520601" cy="360816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8" name="Shape 558"/>
        <p:cNvGrpSpPr/>
        <p:nvPr/>
      </p:nvGrpSpPr>
      <p:grpSpPr>
        <a:xfrm>
          <a:off x="0" y="0"/>
          <a:ext cx="0" cy="0"/>
          <a:chOff x="0" y="0"/>
          <a:chExt cx="0" cy="0"/>
        </a:xfrm>
      </p:grpSpPr>
      <p:sp>
        <p:nvSpPr>
          <p:cNvPr id="559" name="Shape 559"/>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Et ce qui vaut de l’or...</a:t>
            </a:r>
            <a:endParaRPr/>
          </a:p>
        </p:txBody>
      </p:sp>
      <p:sp>
        <p:nvSpPr>
          <p:cNvPr id="560" name="Shape 56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1600"/>
              </a:spcAft>
              <a:buNone/>
            </a:pPr>
            <a:r>
              <a:t/>
            </a:r>
            <a:endParaRPr/>
          </a:p>
        </p:txBody>
      </p:sp>
      <p:pic>
        <p:nvPicPr>
          <p:cNvPr id="561" name="Shape 561"/>
          <p:cNvPicPr preferRelativeResize="0"/>
          <p:nvPr/>
        </p:nvPicPr>
        <p:blipFill>
          <a:blip r:embed="rId3">
            <a:alphaModFix/>
          </a:blip>
          <a:stretch>
            <a:fillRect/>
          </a:stretch>
        </p:blipFill>
        <p:spPr>
          <a:xfrm>
            <a:off x="311700" y="977415"/>
            <a:ext cx="8520601" cy="390808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5" name="Shape 565"/>
        <p:cNvGrpSpPr/>
        <p:nvPr/>
      </p:nvGrpSpPr>
      <p:grpSpPr>
        <a:xfrm>
          <a:off x="0" y="0"/>
          <a:ext cx="0" cy="0"/>
          <a:chOff x="0" y="0"/>
          <a:chExt cx="0" cy="0"/>
        </a:xfrm>
      </p:grpSpPr>
      <p:sp>
        <p:nvSpPr>
          <p:cNvPr id="566" name="Shape 566"/>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Qu’en pense les résidents en médecine familiale ? </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0" name="Shape 570"/>
        <p:cNvGrpSpPr/>
        <p:nvPr/>
      </p:nvGrpSpPr>
      <p:grpSpPr>
        <a:xfrm>
          <a:off x="0" y="0"/>
          <a:ext cx="0" cy="0"/>
          <a:chOff x="0" y="0"/>
          <a:chExt cx="0" cy="0"/>
        </a:xfrm>
      </p:grpSpPr>
      <p:sp>
        <p:nvSpPr>
          <p:cNvPr id="571" name="Shape 5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Méthodologie</a:t>
            </a:r>
            <a:endParaRPr/>
          </a:p>
        </p:txBody>
      </p:sp>
      <p:sp>
        <p:nvSpPr>
          <p:cNvPr id="572" name="Shape 57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J’ai eu l’idée le 2018-05-22…</a:t>
            </a:r>
            <a:endParaRPr/>
          </a:p>
          <a:p>
            <a:pPr indent="-342900" lvl="0" marL="457200" rtl="0">
              <a:spcBef>
                <a:spcPts val="0"/>
              </a:spcBef>
              <a:spcAft>
                <a:spcPts val="0"/>
              </a:spcAft>
              <a:buSzPts val="1800"/>
              <a:buChar char="●"/>
            </a:pPr>
            <a:r>
              <a:rPr lang="fr"/>
              <a:t>Répondants : </a:t>
            </a:r>
            <a:endParaRPr/>
          </a:p>
          <a:p>
            <a:pPr indent="-342900" lvl="0" marL="457200" rtl="0">
              <a:spcBef>
                <a:spcPts val="0"/>
              </a:spcBef>
              <a:spcAft>
                <a:spcPts val="0"/>
              </a:spcAft>
              <a:buSzPts val="1800"/>
              <a:buChar char="●"/>
            </a:pPr>
            <a:r>
              <a:rPr lang="fr"/>
              <a:t>Envoi du sondage</a:t>
            </a:r>
            <a:endParaRPr/>
          </a:p>
          <a:p>
            <a:pPr indent="-342900" lvl="1" marL="914400" rtl="0">
              <a:spcBef>
                <a:spcPts val="0"/>
              </a:spcBef>
              <a:spcAft>
                <a:spcPts val="0"/>
              </a:spcAft>
              <a:buSzPts val="1800"/>
              <a:buChar char="○"/>
            </a:pPr>
            <a:r>
              <a:rPr lang="fr" sz="1800"/>
              <a:t>Page Facebook cohorte 2015-2016</a:t>
            </a:r>
            <a:endParaRPr sz="1800"/>
          </a:p>
          <a:p>
            <a:pPr indent="-342900" lvl="1" marL="914400" rtl="0">
              <a:spcBef>
                <a:spcPts val="0"/>
              </a:spcBef>
              <a:spcAft>
                <a:spcPts val="0"/>
              </a:spcAft>
              <a:buSzPts val="1800"/>
              <a:buChar char="○"/>
            </a:pPr>
            <a:r>
              <a:rPr lang="fr" sz="1800"/>
              <a:t>Page Facebook c</a:t>
            </a:r>
            <a:r>
              <a:rPr lang="fr" sz="1800"/>
              <a:t>ohorte 2016-2017</a:t>
            </a:r>
            <a:endParaRPr sz="1800"/>
          </a:p>
          <a:p>
            <a:pPr indent="-342900" lvl="1" marL="914400" rtl="0">
              <a:spcBef>
                <a:spcPts val="0"/>
              </a:spcBef>
              <a:spcAft>
                <a:spcPts val="0"/>
              </a:spcAft>
              <a:buSzPts val="1800"/>
              <a:buChar char="○"/>
            </a:pPr>
            <a:r>
              <a:rPr lang="fr" sz="1800"/>
              <a:t>Page Facebook résidents de Maizerets</a:t>
            </a:r>
            <a:endParaRPr sz="1800"/>
          </a:p>
          <a:p>
            <a:pPr indent="-342900" lvl="1" marL="914400" rtl="0">
              <a:spcBef>
                <a:spcPts val="0"/>
              </a:spcBef>
              <a:spcAft>
                <a:spcPts val="0"/>
              </a:spcAft>
              <a:buSzPts val="1800"/>
              <a:buChar char="○"/>
            </a:pPr>
            <a:r>
              <a:rPr lang="fr" sz="1800"/>
              <a:t>Sur une liste de courriel de l’externat contenant une foule de courriel d’externes de l’époque</a:t>
            </a:r>
            <a:endParaRPr sz="1800"/>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 name="Shape 576"/>
        <p:cNvGrpSpPr/>
        <p:nvPr/>
      </p:nvGrpSpPr>
      <p:grpSpPr>
        <a:xfrm>
          <a:off x="0" y="0"/>
          <a:ext cx="0" cy="0"/>
          <a:chOff x="0" y="0"/>
          <a:chExt cx="0" cy="0"/>
        </a:xfrm>
      </p:grpSpPr>
      <p:sp>
        <p:nvSpPr>
          <p:cNvPr id="577" name="Shape 577"/>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Distribution des répondants</a:t>
            </a:r>
            <a:endParaRPr/>
          </a:p>
        </p:txBody>
      </p:sp>
      <p:pic>
        <p:nvPicPr>
          <p:cNvPr id="578" name="Shape 578"/>
          <p:cNvPicPr preferRelativeResize="0"/>
          <p:nvPr/>
        </p:nvPicPr>
        <p:blipFill>
          <a:blip r:embed="rId3">
            <a:alphaModFix/>
          </a:blip>
          <a:stretch>
            <a:fillRect/>
          </a:stretch>
        </p:blipFill>
        <p:spPr>
          <a:xfrm>
            <a:off x="1327875" y="1058575"/>
            <a:ext cx="6488246" cy="3820974"/>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2" name="Shape 582"/>
        <p:cNvGrpSpPr/>
        <p:nvPr/>
      </p:nvGrpSpPr>
      <p:grpSpPr>
        <a:xfrm>
          <a:off x="0" y="0"/>
          <a:ext cx="0" cy="0"/>
          <a:chOff x="0" y="0"/>
          <a:chExt cx="0" cy="0"/>
        </a:xfrm>
      </p:grpSpPr>
      <p:sp>
        <p:nvSpPr>
          <p:cNvPr id="583" name="Shape 583"/>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Utilisation des DCC par les résidents</a:t>
            </a:r>
            <a:endParaRPr/>
          </a:p>
        </p:txBody>
      </p:sp>
      <p:pic>
        <p:nvPicPr>
          <p:cNvPr id="584" name="Shape 584"/>
          <p:cNvPicPr preferRelativeResize="0"/>
          <p:nvPr/>
        </p:nvPicPr>
        <p:blipFill>
          <a:blip r:embed="rId3">
            <a:alphaModFix/>
          </a:blip>
          <a:stretch>
            <a:fillRect/>
          </a:stretch>
        </p:blipFill>
        <p:spPr>
          <a:xfrm>
            <a:off x="353113" y="1017725"/>
            <a:ext cx="8437776" cy="3686774"/>
          </a:xfrm>
          <a:prstGeom prst="rect">
            <a:avLst/>
          </a:prstGeom>
          <a:noFill/>
          <a:ln>
            <a:noFill/>
          </a:ln>
        </p:spPr>
      </p:pic>
      <p:pic>
        <p:nvPicPr>
          <p:cNvPr id="585" name="Shape 585"/>
          <p:cNvPicPr preferRelativeResize="0"/>
          <p:nvPr/>
        </p:nvPicPr>
        <p:blipFill>
          <a:blip r:embed="rId4">
            <a:alphaModFix/>
          </a:blip>
          <a:stretch>
            <a:fillRect/>
          </a:stretch>
        </p:blipFill>
        <p:spPr>
          <a:xfrm>
            <a:off x="311712" y="869482"/>
            <a:ext cx="8520598" cy="3983269"/>
          </a:xfrm>
          <a:prstGeom prst="rect">
            <a:avLst/>
          </a:prstGeom>
          <a:noFill/>
          <a:ln>
            <a:noFill/>
          </a:ln>
        </p:spPr>
      </p:pic>
      <p:pic>
        <p:nvPicPr>
          <p:cNvPr id="586" name="Shape 586"/>
          <p:cNvPicPr preferRelativeResize="0"/>
          <p:nvPr/>
        </p:nvPicPr>
        <p:blipFill>
          <a:blip r:embed="rId5">
            <a:alphaModFix/>
          </a:blip>
          <a:stretch>
            <a:fillRect/>
          </a:stretch>
        </p:blipFill>
        <p:spPr>
          <a:xfrm>
            <a:off x="253562" y="869475"/>
            <a:ext cx="8636875" cy="3983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0" name="Shape 590"/>
        <p:cNvGrpSpPr/>
        <p:nvPr/>
      </p:nvGrpSpPr>
      <p:grpSpPr>
        <a:xfrm>
          <a:off x="0" y="0"/>
          <a:ext cx="0" cy="0"/>
          <a:chOff x="0" y="0"/>
          <a:chExt cx="0" cy="0"/>
        </a:xfrm>
      </p:grpSpPr>
      <p:sp>
        <p:nvSpPr>
          <p:cNvPr id="591" name="Shape 591"/>
          <p:cNvSpPr txBox="1"/>
          <p:nvPr>
            <p:ph type="title"/>
          </p:nvPr>
        </p:nvSpPr>
        <p:spPr>
          <a:xfrm>
            <a:off x="311700" y="2926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Collaboration entre les universités</a:t>
            </a:r>
            <a:endParaRPr/>
          </a:p>
        </p:txBody>
      </p:sp>
      <p:pic>
        <p:nvPicPr>
          <p:cNvPr id="592" name="Shape 592"/>
          <p:cNvPicPr preferRelativeResize="0"/>
          <p:nvPr/>
        </p:nvPicPr>
        <p:blipFill>
          <a:blip r:embed="rId3">
            <a:alphaModFix/>
          </a:blip>
          <a:stretch>
            <a:fillRect/>
          </a:stretch>
        </p:blipFill>
        <p:spPr>
          <a:xfrm>
            <a:off x="438063" y="1017725"/>
            <a:ext cx="8267882" cy="3820976"/>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6" name="Shape 596"/>
        <p:cNvGrpSpPr/>
        <p:nvPr/>
      </p:nvGrpSpPr>
      <p:grpSpPr>
        <a:xfrm>
          <a:off x="0" y="0"/>
          <a:ext cx="0" cy="0"/>
          <a:chOff x="0" y="0"/>
          <a:chExt cx="0" cy="0"/>
        </a:xfrm>
      </p:grpSpPr>
      <p:sp>
        <p:nvSpPr>
          <p:cNvPr id="597" name="Shape 597"/>
          <p:cNvSpPr txBox="1"/>
          <p:nvPr>
            <p:ph type="title"/>
          </p:nvPr>
        </p:nvSpPr>
        <p:spPr>
          <a:xfrm>
            <a:off x="311700" y="915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Les résidents sont-ils favorables à un wiki ? </a:t>
            </a:r>
            <a:endParaRPr/>
          </a:p>
        </p:txBody>
      </p:sp>
      <p:pic>
        <p:nvPicPr>
          <p:cNvPr id="598" name="Shape 598"/>
          <p:cNvPicPr preferRelativeResize="0"/>
          <p:nvPr/>
        </p:nvPicPr>
        <p:blipFill>
          <a:blip r:embed="rId3">
            <a:alphaModFix/>
          </a:blip>
          <a:stretch>
            <a:fillRect/>
          </a:stretch>
        </p:blipFill>
        <p:spPr>
          <a:xfrm>
            <a:off x="1103080" y="664225"/>
            <a:ext cx="6937833" cy="42915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Shape 10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Wikipédia	</a:t>
            </a:r>
            <a:endParaRPr/>
          </a:p>
        </p:txBody>
      </p:sp>
      <p:sp>
        <p:nvSpPr>
          <p:cNvPr id="102" name="Shape 10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a:t>Créé en 2001</a:t>
            </a:r>
            <a:endParaRPr/>
          </a:p>
          <a:p>
            <a:pPr indent="-342900" lvl="0" marL="457200" rtl="0">
              <a:spcBef>
                <a:spcPts val="0"/>
              </a:spcBef>
              <a:spcAft>
                <a:spcPts val="0"/>
              </a:spcAft>
              <a:buSzPts val="1800"/>
              <a:buChar char="●"/>
            </a:pPr>
            <a:r>
              <a:rPr lang="fr"/>
              <a:t>Nupedia – contrôlé par un comité scientifique</a:t>
            </a:r>
            <a:endParaRPr/>
          </a:p>
          <a:p>
            <a:pPr indent="-342900" lvl="0" marL="457200" marR="0" rtl="0" algn="l">
              <a:lnSpc>
                <a:spcPct val="115000"/>
              </a:lnSpc>
              <a:spcBef>
                <a:spcPts val="0"/>
              </a:spcBef>
              <a:spcAft>
                <a:spcPts val="0"/>
              </a:spcAft>
              <a:buSzPts val="1800"/>
              <a:buChar char="●"/>
            </a:pPr>
            <a:r>
              <a:rPr lang="fr"/>
              <a:t>5e site le plus visité sur la planète</a:t>
            </a:r>
            <a:endParaRPr/>
          </a:p>
          <a:p>
            <a:pPr indent="-342900" lvl="0" marL="457200" marR="0" rtl="0" algn="l">
              <a:lnSpc>
                <a:spcPct val="115000"/>
              </a:lnSpc>
              <a:spcBef>
                <a:spcPts val="0"/>
              </a:spcBef>
              <a:spcAft>
                <a:spcPts val="0"/>
              </a:spcAft>
              <a:buSzPts val="1800"/>
              <a:buChar char="●"/>
            </a:pPr>
            <a:r>
              <a:rPr lang="fr"/>
              <a:t>500M de visiteurs chaque mois</a:t>
            </a:r>
            <a:endParaRPr/>
          </a:p>
          <a:p>
            <a:pPr indent="-342900" lvl="0" marL="457200" marR="0" rtl="0" algn="l">
              <a:lnSpc>
                <a:spcPct val="115000"/>
              </a:lnSpc>
              <a:spcBef>
                <a:spcPts val="0"/>
              </a:spcBef>
              <a:spcAft>
                <a:spcPts val="0"/>
              </a:spcAft>
              <a:buSzPts val="1800"/>
              <a:buChar char="●"/>
            </a:pPr>
            <a:r>
              <a:rPr lang="fr"/>
              <a:t>Encyclopédie universelle, libre d’accès, multilingue</a:t>
            </a:r>
            <a:endParaRPr/>
          </a:p>
          <a:p>
            <a:pPr indent="-342900" lvl="0" marL="457200" marR="0" rtl="0" algn="l">
              <a:lnSpc>
                <a:spcPct val="115000"/>
              </a:lnSpc>
              <a:spcBef>
                <a:spcPts val="0"/>
              </a:spcBef>
              <a:spcAft>
                <a:spcPts val="0"/>
              </a:spcAft>
              <a:buSzPts val="1800"/>
              <a:buChar char="●"/>
            </a:pPr>
            <a:r>
              <a:rPr lang="fr"/>
              <a:t>L’une des sources d’information médicale les plus utilisées</a:t>
            </a:r>
            <a:endParaRPr/>
          </a:p>
          <a:p>
            <a:pPr indent="-342900" lvl="0" marL="457200" marR="0" rtl="0" algn="l">
              <a:lnSpc>
                <a:spcPct val="115000"/>
              </a:lnSpc>
              <a:spcBef>
                <a:spcPts val="0"/>
              </a:spcBef>
              <a:spcAft>
                <a:spcPts val="0"/>
              </a:spcAft>
              <a:buSzPts val="1800"/>
              <a:buChar char="●"/>
            </a:pPr>
            <a:r>
              <a:rPr lang="fr"/>
              <a:t>Bien que le contenu peut être édité par quiconque, les articles médicaux sont écrits majoritairement par un groupe de professionnels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2">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2" name="Shape 602"/>
        <p:cNvGrpSpPr/>
        <p:nvPr/>
      </p:nvGrpSpPr>
      <p:grpSpPr>
        <a:xfrm>
          <a:off x="0" y="0"/>
          <a:ext cx="0" cy="0"/>
          <a:chOff x="0" y="0"/>
          <a:chExt cx="0" cy="0"/>
        </a:xfrm>
      </p:grpSpPr>
      <p:sp>
        <p:nvSpPr>
          <p:cNvPr id="603" name="Shape 603"/>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Aspects légaux et déontologiques</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7" name="Shape 607"/>
        <p:cNvGrpSpPr/>
        <p:nvPr/>
      </p:nvGrpSpPr>
      <p:grpSpPr>
        <a:xfrm>
          <a:off x="0" y="0"/>
          <a:ext cx="0" cy="0"/>
          <a:chOff x="0" y="0"/>
          <a:chExt cx="0" cy="0"/>
        </a:xfrm>
      </p:grpSpPr>
      <p:sp>
        <p:nvSpPr>
          <p:cNvPr id="608" name="Shape 608"/>
          <p:cNvSpPr txBox="1"/>
          <p:nvPr>
            <p:ph type="title"/>
          </p:nvPr>
        </p:nvSpPr>
        <p:spPr>
          <a:xfrm>
            <a:off x="311700" y="154500"/>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fr"/>
              <a:t>Droits d’auteur</a:t>
            </a:r>
            <a:endParaRPr/>
          </a:p>
        </p:txBody>
      </p:sp>
      <p:pic>
        <p:nvPicPr>
          <p:cNvPr id="609" name="Shape 609"/>
          <p:cNvPicPr preferRelativeResize="0"/>
          <p:nvPr/>
        </p:nvPicPr>
        <p:blipFill>
          <a:blip r:embed="rId3">
            <a:alphaModFix/>
          </a:blip>
          <a:stretch>
            <a:fillRect/>
          </a:stretch>
        </p:blipFill>
        <p:spPr>
          <a:xfrm>
            <a:off x="845100" y="772000"/>
            <a:ext cx="7554198" cy="4143201"/>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3" name="Shape 613"/>
        <p:cNvGrpSpPr/>
        <p:nvPr/>
      </p:nvGrpSpPr>
      <p:grpSpPr>
        <a:xfrm>
          <a:off x="0" y="0"/>
          <a:ext cx="0" cy="0"/>
          <a:chOff x="0" y="0"/>
          <a:chExt cx="0" cy="0"/>
        </a:xfrm>
      </p:grpSpPr>
      <p:sp>
        <p:nvSpPr>
          <p:cNvPr id="614" name="Shape 6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Rencontre avec le bureau du droit d’auteur</a:t>
            </a:r>
            <a:endParaRPr/>
          </a:p>
        </p:txBody>
      </p:sp>
      <p:sp>
        <p:nvSpPr>
          <p:cNvPr id="615" name="Shape 6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Favorable au projet !</a:t>
            </a:r>
            <a:endParaRPr sz="2000"/>
          </a:p>
          <a:p>
            <a:pPr indent="-355600" lvl="0" marL="457200" rtl="0">
              <a:spcBef>
                <a:spcPts val="0"/>
              </a:spcBef>
              <a:spcAft>
                <a:spcPts val="0"/>
              </a:spcAft>
              <a:buSzPts val="2000"/>
              <a:buChar char="●"/>
            </a:pPr>
            <a:r>
              <a:rPr lang="fr" sz="2000"/>
              <a:t>Par rapport à la licence : CC-BY-SA</a:t>
            </a:r>
            <a:endParaRPr sz="2000"/>
          </a:p>
          <a:p>
            <a:pPr indent="-355600" lvl="0" marL="457200" rtl="0">
              <a:spcBef>
                <a:spcPts val="0"/>
              </a:spcBef>
              <a:spcAft>
                <a:spcPts val="0"/>
              </a:spcAft>
              <a:buSzPts val="2000"/>
              <a:buChar char="●"/>
            </a:pPr>
            <a:r>
              <a:rPr lang="fr" sz="2000"/>
              <a:t>Collaboration avec la bibliothèque de l’Université Laval ? </a:t>
            </a:r>
            <a:endParaRPr sz="2000"/>
          </a:p>
          <a:p>
            <a:pPr indent="-355600" lvl="1" marL="914400" rtl="0">
              <a:spcBef>
                <a:spcPts val="0"/>
              </a:spcBef>
              <a:spcAft>
                <a:spcPts val="0"/>
              </a:spcAft>
              <a:buSzPts val="2000"/>
              <a:buChar char="○"/>
            </a:pPr>
            <a:r>
              <a:rPr lang="fr" sz="2000"/>
              <a:t>Jeudi Wiki</a:t>
            </a:r>
            <a:endParaRPr sz="2000"/>
          </a:p>
          <a:p>
            <a:pPr indent="-355600" lvl="1" marL="914400" rtl="0">
              <a:spcBef>
                <a:spcPts val="0"/>
              </a:spcBef>
              <a:spcAft>
                <a:spcPts val="0"/>
              </a:spcAft>
              <a:buSzPts val="2000"/>
              <a:buChar char="○"/>
            </a:pPr>
            <a:r>
              <a:rPr lang="fr" sz="2000"/>
              <a:t>Collaboration BANQ, Wikimedia et Bibliothèque de l’UL</a:t>
            </a:r>
            <a:endParaRPr sz="2000"/>
          </a:p>
          <a:p>
            <a:pPr indent="-355600" lvl="0" marL="457200" rtl="0">
              <a:spcBef>
                <a:spcPts val="0"/>
              </a:spcBef>
              <a:spcAft>
                <a:spcPts val="0"/>
              </a:spcAft>
              <a:buSzPts val="2000"/>
              <a:buChar char="●"/>
            </a:pPr>
            <a:r>
              <a:rPr lang="fr" sz="2000"/>
              <a:t>Collaboration avec le BDA pour demander des autorisations ou vérifier des pages</a:t>
            </a:r>
            <a:endParaRPr sz="2000"/>
          </a:p>
          <a:p>
            <a:pPr indent="-355600" lvl="0" marL="457200" rtl="0">
              <a:spcBef>
                <a:spcPts val="0"/>
              </a:spcBef>
              <a:spcAft>
                <a:spcPts val="0"/>
              </a:spcAft>
              <a:buSzPts val="2000"/>
              <a:buChar char="●"/>
            </a:pPr>
            <a:r>
              <a:rPr lang="fr" sz="2000"/>
              <a:t>Par rapport aux DCC : appartient au DMFMU</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5"/>
                                        </p:tgtEl>
                                        <p:attrNameLst>
                                          <p:attrName>style.visibility</p:attrName>
                                        </p:attrNameLst>
                                      </p:cBhvr>
                                      <p:to>
                                        <p:strVal val="visible"/>
                                      </p:to>
                                    </p:set>
                                    <p:animEffect filter="fade" transition="in">
                                      <p:cBhvr>
                                        <p:cTn dur="1000"/>
                                        <p:tgtEl>
                                          <p:spTgt spid="6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 name="Shape 619"/>
        <p:cNvGrpSpPr/>
        <p:nvPr/>
      </p:nvGrpSpPr>
      <p:grpSpPr>
        <a:xfrm>
          <a:off x="0" y="0"/>
          <a:ext cx="0" cy="0"/>
          <a:chOff x="0" y="0"/>
          <a:chExt cx="0" cy="0"/>
        </a:xfrm>
      </p:grpSpPr>
      <p:sp>
        <p:nvSpPr>
          <p:cNvPr id="620" name="Shape 6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Qu’est-ce que le « Creative Commons » ?  </a:t>
            </a:r>
            <a:endParaRPr/>
          </a:p>
        </p:txBody>
      </p:sp>
      <p:sp>
        <p:nvSpPr>
          <p:cNvPr id="621" name="Shape 6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rtl="0">
              <a:spcBef>
                <a:spcPts val="0"/>
              </a:spcBef>
              <a:spcAft>
                <a:spcPts val="0"/>
              </a:spcAft>
              <a:buSzPts val="2200"/>
              <a:buChar char="●"/>
            </a:pPr>
            <a:r>
              <a:rPr lang="fr" sz="2200"/>
              <a:t>Organisme à but non lucratif</a:t>
            </a:r>
            <a:endParaRPr sz="2200"/>
          </a:p>
          <a:p>
            <a:pPr indent="-368300" lvl="0" marL="457200" rtl="0">
              <a:spcBef>
                <a:spcPts val="0"/>
              </a:spcBef>
              <a:spcAft>
                <a:spcPts val="0"/>
              </a:spcAft>
              <a:buSzPts val="2200"/>
              <a:buChar char="●"/>
            </a:pPr>
            <a:r>
              <a:rPr lang="fr" sz="2200"/>
              <a:t>Diffusion de licences en droits d’auteur</a:t>
            </a:r>
            <a:endParaRPr sz="2200"/>
          </a:p>
          <a:p>
            <a:pPr indent="-368300" lvl="0" marL="457200" rtl="0">
              <a:spcBef>
                <a:spcPts val="0"/>
              </a:spcBef>
              <a:spcAft>
                <a:spcPts val="0"/>
              </a:spcAft>
              <a:buSzPts val="2200"/>
              <a:buChar char="●"/>
            </a:pPr>
            <a:r>
              <a:rPr lang="fr" sz="2200"/>
              <a:t>Textes légaux</a:t>
            </a:r>
            <a:endParaRPr sz="2200"/>
          </a:p>
          <a:p>
            <a:pPr indent="-368300" lvl="0" marL="457200" marR="0" rtl="0" algn="l">
              <a:lnSpc>
                <a:spcPct val="115000"/>
              </a:lnSpc>
              <a:spcBef>
                <a:spcPts val="0"/>
              </a:spcBef>
              <a:spcAft>
                <a:spcPts val="0"/>
              </a:spcAft>
              <a:buSzPts val="2200"/>
              <a:buChar char="●"/>
            </a:pPr>
            <a:r>
              <a:rPr lang="fr" sz="2200"/>
              <a:t>Facilite diffusion et utilisation des oeuvres en donnant les conditions à l’avance</a:t>
            </a:r>
            <a:endParaRPr sz="2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5" name="Shape 625"/>
        <p:cNvGrpSpPr/>
        <p:nvPr/>
      </p:nvGrpSpPr>
      <p:grpSpPr>
        <a:xfrm>
          <a:off x="0" y="0"/>
          <a:ext cx="0" cy="0"/>
          <a:chOff x="0" y="0"/>
          <a:chExt cx="0" cy="0"/>
        </a:xfrm>
      </p:grpSpPr>
      <p:sp>
        <p:nvSpPr>
          <p:cNvPr id="626" name="Shape 626"/>
          <p:cNvSpPr txBox="1"/>
          <p:nvPr>
            <p:ph type="title"/>
          </p:nvPr>
        </p:nvSpPr>
        <p:spPr>
          <a:xfrm>
            <a:off x="311700" y="526900"/>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Notre choix : licence CC-BY-SA</a:t>
            </a:r>
            <a:endParaRPr/>
          </a:p>
        </p:txBody>
      </p:sp>
      <p:sp>
        <p:nvSpPr>
          <p:cNvPr id="627" name="Shape 627"/>
          <p:cNvSpPr txBox="1"/>
          <p:nvPr>
            <p:ph idx="1" type="body"/>
          </p:nvPr>
        </p:nvSpPr>
        <p:spPr>
          <a:xfrm>
            <a:off x="391325" y="1252000"/>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Signification</a:t>
            </a:r>
            <a:endParaRPr sz="1800"/>
          </a:p>
          <a:p>
            <a:pPr indent="-342900" lvl="1" marL="914400" rtl="0">
              <a:spcBef>
                <a:spcPts val="0"/>
              </a:spcBef>
              <a:spcAft>
                <a:spcPts val="0"/>
              </a:spcAft>
              <a:buSzPts val="1800"/>
              <a:buChar char="○"/>
            </a:pPr>
            <a:r>
              <a:rPr lang="fr" sz="1800"/>
              <a:t>CC = creative commons</a:t>
            </a:r>
            <a:endParaRPr sz="1800"/>
          </a:p>
          <a:p>
            <a:pPr indent="-342900" lvl="1" marL="914400" rtl="0">
              <a:spcBef>
                <a:spcPts val="0"/>
              </a:spcBef>
              <a:spcAft>
                <a:spcPts val="0"/>
              </a:spcAft>
              <a:buSzPts val="1800"/>
              <a:buChar char="○"/>
            </a:pPr>
            <a:r>
              <a:rPr lang="fr" sz="1800"/>
              <a:t>BY = attribution de l’oeuvre </a:t>
            </a:r>
            <a:endParaRPr sz="1800"/>
          </a:p>
          <a:p>
            <a:pPr indent="-342900" lvl="1" marL="914400" rtl="0">
              <a:spcBef>
                <a:spcPts val="0"/>
              </a:spcBef>
              <a:spcAft>
                <a:spcPts val="0"/>
              </a:spcAft>
              <a:buSzPts val="1800"/>
              <a:buChar char="○"/>
            </a:pPr>
            <a:r>
              <a:rPr lang="fr" sz="1800"/>
              <a:t>SA = partage dans les mêmes conditions</a:t>
            </a:r>
            <a:endParaRPr sz="1800"/>
          </a:p>
          <a:p>
            <a:pPr indent="-342900" lvl="0" marL="457200" rtl="0">
              <a:spcBef>
                <a:spcPts val="0"/>
              </a:spcBef>
              <a:spcAft>
                <a:spcPts val="0"/>
              </a:spcAft>
              <a:buSzPts val="1800"/>
              <a:buChar char="●"/>
            </a:pPr>
            <a:r>
              <a:rPr lang="fr" sz="1800"/>
              <a:t>L’utilisateur peut</a:t>
            </a:r>
            <a:endParaRPr sz="1800"/>
          </a:p>
          <a:p>
            <a:pPr indent="-342900" lvl="1" marL="914400" rtl="0">
              <a:spcBef>
                <a:spcPts val="0"/>
              </a:spcBef>
              <a:spcAft>
                <a:spcPts val="0"/>
              </a:spcAft>
              <a:buSzPts val="1800"/>
              <a:buChar char="○"/>
            </a:pPr>
            <a:r>
              <a:rPr lang="fr" sz="1800"/>
              <a:t>Partager (copier, distribuer et communiquer)</a:t>
            </a:r>
            <a:endParaRPr sz="1800"/>
          </a:p>
          <a:p>
            <a:pPr indent="-342900" lvl="1" marL="914400" rtl="0">
              <a:spcBef>
                <a:spcPts val="0"/>
              </a:spcBef>
              <a:spcAft>
                <a:spcPts val="0"/>
              </a:spcAft>
              <a:buSzPts val="1800"/>
              <a:buChar char="○"/>
            </a:pPr>
            <a:r>
              <a:rPr lang="fr" sz="1800"/>
              <a:t>Adapter (pour toute utilisation)</a:t>
            </a:r>
            <a:endParaRPr sz="1800"/>
          </a:p>
          <a:p>
            <a:pPr indent="-342900" lvl="0" marL="457200" rtl="0">
              <a:spcBef>
                <a:spcPts val="0"/>
              </a:spcBef>
              <a:spcAft>
                <a:spcPts val="0"/>
              </a:spcAft>
              <a:buSzPts val="1800"/>
              <a:buChar char="●"/>
            </a:pPr>
            <a:r>
              <a:rPr lang="fr" sz="1800"/>
              <a:t>En respectant les conditions suivantes</a:t>
            </a:r>
            <a:endParaRPr sz="1800"/>
          </a:p>
          <a:p>
            <a:pPr indent="-342900" lvl="1" marL="914400" marR="0" rtl="0" algn="l">
              <a:lnSpc>
                <a:spcPct val="115000"/>
              </a:lnSpc>
              <a:spcBef>
                <a:spcPts val="0"/>
              </a:spcBef>
              <a:spcAft>
                <a:spcPts val="0"/>
              </a:spcAft>
              <a:buSzPts val="1800"/>
              <a:buChar char="○"/>
            </a:pPr>
            <a:r>
              <a:rPr lang="fr" sz="1800"/>
              <a:t>Attribution — créditer l'oeuvre à l’auteur et </a:t>
            </a:r>
            <a:r>
              <a:rPr lang="fr" sz="1800">
                <a:uFill>
                  <a:noFill/>
                </a:uFill>
                <a:hlinkClick r:id="rId3"/>
              </a:rPr>
              <a:t>indiquer</a:t>
            </a:r>
            <a:r>
              <a:rPr lang="fr" sz="1800"/>
              <a:t> modifications</a:t>
            </a:r>
            <a:endParaRPr sz="1800"/>
          </a:p>
          <a:p>
            <a:pPr indent="-342900" lvl="1" marL="914400" marR="0" rtl="0" algn="l">
              <a:lnSpc>
                <a:spcPct val="115000"/>
              </a:lnSpc>
              <a:spcBef>
                <a:spcPts val="0"/>
              </a:spcBef>
              <a:spcAft>
                <a:spcPts val="0"/>
              </a:spcAft>
              <a:buSzPts val="1800"/>
              <a:buChar char="○"/>
            </a:pPr>
            <a:r>
              <a:rPr lang="fr" sz="1800"/>
              <a:t>Partage dans les mêmes conditions — Si modification, diffusion avec </a:t>
            </a:r>
            <a:r>
              <a:rPr lang="fr" sz="1800">
                <a:uFill>
                  <a:noFill/>
                </a:uFill>
                <a:hlinkClick r:id="rId4"/>
              </a:rPr>
              <a:t>la même licence</a:t>
            </a:r>
            <a:r>
              <a:rPr lang="fr" sz="1800"/>
              <a:t> que l’oeuvre originale</a:t>
            </a:r>
            <a:endParaRPr sz="1800"/>
          </a:p>
        </p:txBody>
      </p:sp>
      <p:pic>
        <p:nvPicPr>
          <p:cNvPr id="628" name="Shape 628"/>
          <p:cNvPicPr preferRelativeResize="0"/>
          <p:nvPr/>
        </p:nvPicPr>
        <p:blipFill>
          <a:blip r:embed="rId5">
            <a:alphaModFix/>
          </a:blip>
          <a:stretch>
            <a:fillRect/>
          </a:stretch>
        </p:blipFill>
        <p:spPr>
          <a:xfrm>
            <a:off x="6087650" y="346938"/>
            <a:ext cx="2650561" cy="932625"/>
          </a:xfrm>
          <a:prstGeom prst="rect">
            <a:avLst/>
          </a:prstGeom>
          <a:noFill/>
          <a:ln>
            <a:noFill/>
          </a:ln>
        </p:spPr>
      </p:pic>
      <p:sp>
        <p:nvSpPr>
          <p:cNvPr id="629" name="Shape 629"/>
          <p:cNvSpPr/>
          <p:nvPr/>
        </p:nvSpPr>
        <p:spPr>
          <a:xfrm>
            <a:off x="5434925" y="1480850"/>
            <a:ext cx="3350400" cy="1311600"/>
          </a:xfrm>
          <a:prstGeom prst="ribbon">
            <a:avLst>
              <a:gd fmla="val 16667"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fr"/>
              <a:t>Choix de licence approuvé par le Bureau du droit d’auteur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9">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3" name="Shape 633"/>
        <p:cNvGrpSpPr/>
        <p:nvPr/>
      </p:nvGrpSpPr>
      <p:grpSpPr>
        <a:xfrm>
          <a:off x="0" y="0"/>
          <a:ext cx="0" cy="0"/>
          <a:chOff x="0" y="0"/>
          <a:chExt cx="0" cy="0"/>
        </a:xfrm>
      </p:grpSpPr>
      <p:sp>
        <p:nvSpPr>
          <p:cNvPr id="634" name="Shape 6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Autres caractéristiques possibles</a:t>
            </a:r>
            <a:endParaRPr/>
          </a:p>
        </p:txBody>
      </p:sp>
      <p:sp>
        <p:nvSpPr>
          <p:cNvPr id="635" name="Shape 635"/>
          <p:cNvSpPr txBox="1"/>
          <p:nvPr>
            <p:ph idx="1" type="body"/>
          </p:nvPr>
        </p:nvSpPr>
        <p:spPr>
          <a:xfrm>
            <a:off x="311700" y="1411100"/>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NC = non commercial </a:t>
            </a:r>
            <a:endParaRPr sz="1800"/>
          </a:p>
          <a:p>
            <a:pPr indent="-342900" lvl="0" marL="457200">
              <a:spcBef>
                <a:spcPts val="0"/>
              </a:spcBef>
              <a:spcAft>
                <a:spcPts val="0"/>
              </a:spcAft>
              <a:buSzPts val="1800"/>
              <a:buChar char="●"/>
            </a:pPr>
            <a:r>
              <a:rPr lang="fr" sz="1800"/>
              <a:t>ND = no derivatives (aucun produit dérivé) </a:t>
            </a:r>
            <a:endParaRPr sz="1800"/>
          </a:p>
        </p:txBody>
      </p:sp>
      <p:pic>
        <p:nvPicPr>
          <p:cNvPr id="636" name="Shape 636"/>
          <p:cNvPicPr preferRelativeResize="0"/>
          <p:nvPr/>
        </p:nvPicPr>
        <p:blipFill>
          <a:blip r:embed="rId3">
            <a:alphaModFix/>
          </a:blip>
          <a:stretch>
            <a:fillRect/>
          </a:stretch>
        </p:blipFill>
        <p:spPr>
          <a:xfrm>
            <a:off x="3185525" y="1318075"/>
            <a:ext cx="517535" cy="487500"/>
          </a:xfrm>
          <a:prstGeom prst="rect">
            <a:avLst/>
          </a:prstGeom>
          <a:noFill/>
          <a:ln>
            <a:noFill/>
          </a:ln>
        </p:spPr>
      </p:pic>
      <p:pic>
        <p:nvPicPr>
          <p:cNvPr id="637" name="Shape 637"/>
          <p:cNvPicPr preferRelativeResize="0"/>
          <p:nvPr/>
        </p:nvPicPr>
        <p:blipFill>
          <a:blip r:embed="rId4">
            <a:alphaModFix/>
          </a:blip>
          <a:stretch>
            <a:fillRect/>
          </a:stretch>
        </p:blipFill>
        <p:spPr>
          <a:xfrm>
            <a:off x="5135900" y="1648882"/>
            <a:ext cx="487500" cy="494592"/>
          </a:xfrm>
          <a:prstGeom prst="rect">
            <a:avLst/>
          </a:prstGeom>
          <a:noFill/>
          <a:ln>
            <a:noFill/>
          </a:ln>
        </p:spPr>
      </p:pic>
      <p:pic>
        <p:nvPicPr>
          <p:cNvPr id="638" name="Shape 638"/>
          <p:cNvPicPr preferRelativeResize="0"/>
          <p:nvPr/>
        </p:nvPicPr>
        <p:blipFill>
          <a:blip r:embed="rId5">
            <a:alphaModFix/>
          </a:blip>
          <a:stretch>
            <a:fillRect/>
          </a:stretch>
        </p:blipFill>
        <p:spPr>
          <a:xfrm>
            <a:off x="6613401" y="521225"/>
            <a:ext cx="2218898" cy="4123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2" name="Shape 642"/>
        <p:cNvGrpSpPr/>
        <p:nvPr/>
      </p:nvGrpSpPr>
      <p:grpSpPr>
        <a:xfrm>
          <a:off x="0" y="0"/>
          <a:ext cx="0" cy="0"/>
          <a:chOff x="0" y="0"/>
          <a:chExt cx="0" cy="0"/>
        </a:xfrm>
      </p:grpSpPr>
      <p:sp>
        <p:nvSpPr>
          <p:cNvPr id="643" name="Shape 64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Concrètement...</a:t>
            </a:r>
            <a:endParaRPr/>
          </a:p>
        </p:txBody>
      </p:sp>
      <p:sp>
        <p:nvSpPr>
          <p:cNvPr id="644" name="Shape 64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sz="2200"/>
              <a:t>Si quelqu’un veut réutiliser une de nos images...</a:t>
            </a:r>
            <a:endParaRPr sz="2200"/>
          </a:p>
          <a:p>
            <a:pPr indent="-368300" lvl="0" marL="457200" rtl="0">
              <a:spcBef>
                <a:spcPts val="1600"/>
              </a:spcBef>
              <a:spcAft>
                <a:spcPts val="0"/>
              </a:spcAft>
              <a:buSzPts val="2200"/>
              <a:buChar char="●"/>
            </a:pPr>
            <a:r>
              <a:rPr lang="fr" sz="2200"/>
              <a:t>Doit indiquer qu’elle provient de l’Université Laval</a:t>
            </a:r>
            <a:endParaRPr sz="2200"/>
          </a:p>
          <a:p>
            <a:pPr indent="-368300" lvl="0" marL="457200" rtl="0">
              <a:spcBef>
                <a:spcPts val="0"/>
              </a:spcBef>
              <a:spcAft>
                <a:spcPts val="0"/>
              </a:spcAft>
              <a:buSzPts val="2200"/>
              <a:buChar char="●"/>
            </a:pPr>
            <a:r>
              <a:rPr lang="fr" sz="2200"/>
              <a:t>Peut la distribuer à son tour sans changer la licence</a:t>
            </a:r>
            <a:endParaRPr sz="2200"/>
          </a:p>
          <a:p>
            <a:pPr indent="-368300" lvl="0" marL="457200" rtl="0">
              <a:spcBef>
                <a:spcPts val="0"/>
              </a:spcBef>
              <a:spcAft>
                <a:spcPts val="0"/>
              </a:spcAft>
              <a:buSzPts val="2200"/>
              <a:buChar char="●"/>
            </a:pPr>
            <a:r>
              <a:rPr lang="fr" sz="2200"/>
              <a:t>Doit donner les informations par rapport à la licence s’il la diffuse</a:t>
            </a:r>
            <a:endParaRPr sz="2200"/>
          </a:p>
          <a:p>
            <a:pPr indent="-368300" lvl="0" marL="457200" rtl="0">
              <a:spcBef>
                <a:spcPts val="0"/>
              </a:spcBef>
              <a:spcAft>
                <a:spcPts val="0"/>
              </a:spcAft>
              <a:buSzPts val="2200"/>
              <a:buChar char="●"/>
            </a:pPr>
            <a:r>
              <a:rPr lang="fr" sz="2200"/>
              <a:t>Peut modifier l’image (et indiquer si modification)</a:t>
            </a:r>
            <a:endParaRPr sz="2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4">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8" name="Shape 648"/>
        <p:cNvGrpSpPr/>
        <p:nvPr/>
      </p:nvGrpSpPr>
      <p:grpSpPr>
        <a:xfrm>
          <a:off x="0" y="0"/>
          <a:ext cx="0" cy="0"/>
          <a:chOff x="0" y="0"/>
          <a:chExt cx="0" cy="0"/>
        </a:xfrm>
      </p:grpSpPr>
      <p:sp>
        <p:nvSpPr>
          <p:cNvPr id="649" name="Shape 64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Qui utilisent les licences Creative Commons ? </a:t>
            </a:r>
            <a:endParaRPr/>
          </a:p>
        </p:txBody>
      </p:sp>
      <p:sp>
        <p:nvSpPr>
          <p:cNvPr id="650" name="Shape 65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Wikipédia (cc-by-sa)</a:t>
            </a:r>
            <a:endParaRPr sz="1800"/>
          </a:p>
          <a:p>
            <a:pPr indent="-342900" lvl="0" marL="457200" rtl="0">
              <a:spcBef>
                <a:spcPts val="0"/>
              </a:spcBef>
              <a:spcAft>
                <a:spcPts val="0"/>
              </a:spcAft>
              <a:buSzPts val="1800"/>
              <a:buChar char="●"/>
            </a:pPr>
            <a:r>
              <a:rPr lang="fr" sz="1800"/>
              <a:t>Gouvernements </a:t>
            </a:r>
            <a:endParaRPr sz="1800"/>
          </a:p>
          <a:p>
            <a:pPr indent="-342900" lvl="1" marL="914400" rtl="0">
              <a:spcBef>
                <a:spcPts val="0"/>
              </a:spcBef>
              <a:spcAft>
                <a:spcPts val="0"/>
              </a:spcAft>
              <a:buSzPts val="1800"/>
              <a:buChar char="○"/>
            </a:pPr>
            <a:r>
              <a:rPr lang="fr" sz="1800"/>
              <a:t>Québec, Canada, Ville de Québec, </a:t>
            </a:r>
            <a:r>
              <a:rPr lang="fr" sz="1800"/>
              <a:t>Portugal, Espagne, France, USA, Mexique, Brésil, Argentine, Russie, Belgique, Allemagne</a:t>
            </a:r>
            <a:endParaRPr sz="1800"/>
          </a:p>
          <a:p>
            <a:pPr indent="-342900" lvl="1" marL="914400" rtl="0">
              <a:spcBef>
                <a:spcPts val="0"/>
              </a:spcBef>
              <a:spcAft>
                <a:spcPts val="0"/>
              </a:spcAft>
              <a:buSzPts val="1800"/>
              <a:buChar char="○"/>
            </a:pPr>
            <a:r>
              <a:rPr lang="fr" sz="1800"/>
              <a:t>Exemple de données</a:t>
            </a:r>
            <a:endParaRPr sz="1800"/>
          </a:p>
          <a:p>
            <a:pPr indent="-342900" lvl="2" marL="1371600" rtl="0">
              <a:spcBef>
                <a:spcPts val="0"/>
              </a:spcBef>
              <a:spcAft>
                <a:spcPts val="0"/>
              </a:spcAft>
              <a:buSzPts val="1800"/>
              <a:buChar char="■"/>
            </a:pPr>
            <a:r>
              <a:rPr lang="fr" sz="1800"/>
              <a:t>Archives historiques, chantiers routiers, événements, topographie</a:t>
            </a:r>
            <a:endParaRPr sz="1800"/>
          </a:p>
          <a:p>
            <a:pPr indent="-342900" lvl="2" marL="1371600" rtl="0">
              <a:spcBef>
                <a:spcPts val="0"/>
              </a:spcBef>
              <a:spcAft>
                <a:spcPts val="0"/>
              </a:spcAft>
              <a:buSzPts val="1800"/>
              <a:buChar char="■"/>
            </a:pPr>
            <a:r>
              <a:rPr lang="fr" sz="1800"/>
              <a:t>Applications : Bouger à Québec, Découvrir Québec, ParkMoi, Québec.histo</a:t>
            </a:r>
            <a:endParaRPr>
              <a:solidFill>
                <a:srgbClr val="CACACA"/>
              </a:solidFill>
            </a:endParaRPr>
          </a:p>
        </p:txBody>
      </p:sp>
      <p:pic>
        <p:nvPicPr>
          <p:cNvPr id="651" name="Shape 651"/>
          <p:cNvPicPr preferRelativeResize="0"/>
          <p:nvPr/>
        </p:nvPicPr>
        <p:blipFill>
          <a:blip r:embed="rId3">
            <a:alphaModFix/>
          </a:blip>
          <a:stretch>
            <a:fillRect/>
          </a:stretch>
        </p:blipFill>
        <p:spPr>
          <a:xfrm>
            <a:off x="5673275" y="3548575"/>
            <a:ext cx="2978375" cy="1409300"/>
          </a:xfrm>
          <a:prstGeom prst="rect">
            <a:avLst/>
          </a:prstGeom>
          <a:noFill/>
          <a:ln>
            <a:noFill/>
          </a:ln>
        </p:spPr>
      </p:pic>
      <p:pic>
        <p:nvPicPr>
          <p:cNvPr id="652" name="Shape 652"/>
          <p:cNvPicPr preferRelativeResize="0"/>
          <p:nvPr/>
        </p:nvPicPr>
        <p:blipFill>
          <a:blip r:embed="rId4">
            <a:alphaModFix/>
          </a:blip>
          <a:stretch>
            <a:fillRect/>
          </a:stretch>
        </p:blipFill>
        <p:spPr>
          <a:xfrm>
            <a:off x="3776814" y="2355622"/>
            <a:ext cx="5178561" cy="2602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6" name="Shape 656"/>
        <p:cNvGrpSpPr/>
        <p:nvPr/>
      </p:nvGrpSpPr>
      <p:grpSpPr>
        <a:xfrm>
          <a:off x="0" y="0"/>
          <a:ext cx="0" cy="0"/>
          <a:chOff x="0" y="0"/>
          <a:chExt cx="0" cy="0"/>
        </a:xfrm>
      </p:grpSpPr>
      <p:sp>
        <p:nvSpPr>
          <p:cNvPr id="657" name="Shape 65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Qui utilisent les licences Creative Commons ? </a:t>
            </a:r>
            <a:endParaRPr/>
          </a:p>
          <a:p>
            <a:pPr indent="0" lvl="0" marL="0">
              <a:spcBef>
                <a:spcPts val="0"/>
              </a:spcBef>
              <a:spcAft>
                <a:spcPts val="0"/>
              </a:spcAft>
              <a:buNone/>
            </a:pPr>
            <a:r>
              <a:t/>
            </a:r>
            <a:endParaRPr/>
          </a:p>
        </p:txBody>
      </p:sp>
      <p:sp>
        <p:nvSpPr>
          <p:cNvPr id="658" name="Shape 658"/>
          <p:cNvSpPr txBox="1"/>
          <p:nvPr>
            <p:ph idx="1" type="body"/>
          </p:nvPr>
        </p:nvSpPr>
        <p:spPr>
          <a:xfrm>
            <a:off x="311700" y="1152475"/>
            <a:ext cx="8520600" cy="35769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PLOS journal (cc-by)</a:t>
            </a:r>
            <a:endParaRPr sz="2000"/>
          </a:p>
          <a:p>
            <a:pPr indent="-355600" lvl="0" marL="457200" rtl="0">
              <a:spcBef>
                <a:spcPts val="0"/>
              </a:spcBef>
              <a:spcAft>
                <a:spcPts val="0"/>
              </a:spcAft>
              <a:buSzPts val="2000"/>
              <a:buChar char="●"/>
            </a:pPr>
            <a:r>
              <a:rPr lang="fr" sz="2000"/>
              <a:t>Observatoire global du St-Laurent, Rimouski (équivalent de cc-by)</a:t>
            </a:r>
            <a:endParaRPr sz="2000"/>
          </a:p>
          <a:p>
            <a:pPr indent="-355600" lvl="0" marL="457200" rtl="0">
              <a:spcBef>
                <a:spcPts val="0"/>
              </a:spcBef>
              <a:spcAft>
                <a:spcPts val="0"/>
              </a:spcAft>
              <a:buSzPts val="2000"/>
              <a:buChar char="●"/>
            </a:pPr>
            <a:r>
              <a:rPr lang="fr" sz="2000"/>
              <a:t>MIT OpenCourseWare (cc-by-sa-nc)</a:t>
            </a:r>
            <a:endParaRPr sz="2000"/>
          </a:p>
          <a:p>
            <a:pPr indent="-342900" lvl="1" marL="914400" rtl="0">
              <a:spcBef>
                <a:spcPts val="0"/>
              </a:spcBef>
              <a:spcAft>
                <a:spcPts val="0"/>
              </a:spcAft>
              <a:buSzPts val="1800"/>
              <a:buChar char="○"/>
            </a:pPr>
            <a:r>
              <a:rPr lang="fr" sz="1800"/>
              <a:t>Tout le contenu pédagogique en ligne gratuitement</a:t>
            </a:r>
            <a:endParaRPr sz="1800"/>
          </a:p>
          <a:p>
            <a:pPr indent="-342900" lvl="1" marL="914400" rtl="0">
              <a:spcBef>
                <a:spcPts val="0"/>
              </a:spcBef>
              <a:spcAft>
                <a:spcPts val="0"/>
              </a:spcAft>
              <a:buSzPts val="1800"/>
              <a:buChar char="○"/>
            </a:pPr>
            <a:r>
              <a:rPr lang="fr" sz="1800"/>
              <a:t>« </a:t>
            </a:r>
            <a:r>
              <a:rPr lang="fr" sz="1800">
                <a:solidFill>
                  <a:srgbClr val="CACACA"/>
                </a:solidFill>
              </a:rPr>
              <a:t>To advance knowledge and educate students in service to the nation and the world. </a:t>
            </a:r>
            <a:r>
              <a:rPr lang="fr" sz="1800"/>
              <a:t>»</a:t>
            </a:r>
            <a:endParaRPr sz="1800"/>
          </a:p>
          <a:p>
            <a:pPr indent="-342900" lvl="1" marL="914400" rtl="0">
              <a:spcBef>
                <a:spcPts val="0"/>
              </a:spcBef>
              <a:spcAft>
                <a:spcPts val="0"/>
              </a:spcAft>
              <a:buSzPts val="1800"/>
              <a:buChar char="○"/>
            </a:pPr>
            <a:r>
              <a:rPr lang="fr" sz="1800">
                <a:solidFill>
                  <a:srgbClr val="CACACA"/>
                </a:solidFill>
              </a:rPr>
              <a:t>« What does it mean to learn something at the most fundamental level ? It makes everybody better. It creates a community of self-learners. </a:t>
            </a:r>
            <a:endParaRPr sz="1800">
              <a:solidFill>
                <a:srgbClr val="CACACA"/>
              </a:solidFill>
            </a:endParaRPr>
          </a:p>
          <a:p>
            <a:pPr indent="-342900" lvl="1" marL="914400" marR="0" rtl="0" algn="l">
              <a:lnSpc>
                <a:spcPct val="115000"/>
              </a:lnSpc>
              <a:spcBef>
                <a:spcPts val="0"/>
              </a:spcBef>
              <a:spcAft>
                <a:spcPts val="0"/>
              </a:spcAft>
              <a:buSzPts val="1800"/>
              <a:buChar char="○"/>
            </a:pPr>
            <a:r>
              <a:rPr lang="fr" sz="1800">
                <a:solidFill>
                  <a:srgbClr val="CACACA"/>
                </a:solidFill>
              </a:rPr>
              <a:t>« The fact that our teaching materials are helping people all over the world is something that is very important to MIT faculty. »</a:t>
            </a:r>
            <a:endParaRPr sz="1800">
              <a:solidFill>
                <a:srgbClr val="CACACA"/>
              </a:solidFill>
            </a:endParaRPr>
          </a:p>
        </p:txBody>
      </p:sp>
      <p:sp>
        <p:nvSpPr>
          <p:cNvPr id="659" name="Shape 659"/>
          <p:cNvSpPr txBox="1"/>
          <p:nvPr/>
        </p:nvSpPr>
        <p:spPr>
          <a:xfrm>
            <a:off x="207025" y="4912675"/>
            <a:ext cx="8625300" cy="273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fr" sz="1000">
                <a:solidFill>
                  <a:srgbClr val="CACACA"/>
                </a:solidFill>
                <a:latin typeface="Average"/>
                <a:ea typeface="Average"/>
                <a:cs typeface="Average"/>
                <a:sym typeface="Average"/>
              </a:rPr>
              <a:t>Source : http://www.oeconsortium.org/projects/impact-of-openness-on-institutions/massachusetts-institute-of-technology/</a:t>
            </a:r>
            <a:endParaRPr sz="1000">
              <a:solidFill>
                <a:srgbClr val="CACACA"/>
              </a:solidFill>
              <a:latin typeface="Average"/>
              <a:ea typeface="Average"/>
              <a:cs typeface="Average"/>
              <a:sym typeface="Average"/>
            </a:endParaRPr>
          </a:p>
          <a:p>
            <a:pPr indent="0" lvl="0" marL="0" rtl="0">
              <a:spcBef>
                <a:spcPts val="0"/>
              </a:spcBef>
              <a:spcAft>
                <a:spcPts val="0"/>
              </a:spcAft>
              <a:buNone/>
            </a:pPr>
            <a:r>
              <a:rPr lang="fr" sz="1000">
                <a:solidFill>
                  <a:schemeClr val="accent3"/>
                </a:solidFill>
                <a:latin typeface="Average"/>
                <a:ea typeface="Average"/>
                <a:cs typeface="Average"/>
                <a:sym typeface="Average"/>
              </a:rPr>
              <a:t>Source : https://oc du/about/about-mit-opencourseware/MIT_OCW_V16.pdf</a:t>
            </a:r>
            <a:endParaRPr sz="1000">
              <a:solidFill>
                <a:schemeClr val="accent3"/>
              </a:solidFill>
              <a:latin typeface="Average"/>
              <a:ea typeface="Average"/>
              <a:cs typeface="Average"/>
              <a:sym typeface="Average"/>
            </a:endParaRPr>
          </a:p>
          <a:p>
            <a:pPr indent="0" lvl="0" marL="0" marR="0" rtl="0" algn="l">
              <a:lnSpc>
                <a:spcPct val="100000"/>
              </a:lnSpc>
              <a:spcBef>
                <a:spcPts val="0"/>
              </a:spcBef>
              <a:spcAft>
                <a:spcPts val="1600"/>
              </a:spcAft>
              <a:buNone/>
            </a:pPr>
            <a:r>
              <a:t/>
            </a:r>
            <a:endParaRPr sz="1000">
              <a:solidFill>
                <a:srgbClr val="CACACA"/>
              </a:solidFill>
              <a:latin typeface="Average"/>
              <a:ea typeface="Average"/>
              <a:cs typeface="Average"/>
              <a:sym typeface="Averag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8">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3" name="Shape 663"/>
        <p:cNvGrpSpPr/>
        <p:nvPr/>
      </p:nvGrpSpPr>
      <p:grpSpPr>
        <a:xfrm>
          <a:off x="0" y="0"/>
          <a:ext cx="0" cy="0"/>
          <a:chOff x="0" y="0"/>
          <a:chExt cx="0" cy="0"/>
        </a:xfrm>
      </p:grpSpPr>
      <p:sp>
        <p:nvSpPr>
          <p:cNvPr id="664" name="Shape 66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Et encore d’autres...</a:t>
            </a:r>
            <a:endParaRPr/>
          </a:p>
        </p:txBody>
      </p:sp>
      <p:sp>
        <p:nvSpPr>
          <p:cNvPr id="665" name="Shape 66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Université du Michigan (CC-BY)</a:t>
            </a:r>
            <a:endParaRPr sz="2000"/>
          </a:p>
          <a:p>
            <a:pPr indent="-355600" lvl="0" marL="457200" rtl="0">
              <a:spcBef>
                <a:spcPts val="0"/>
              </a:spcBef>
              <a:spcAft>
                <a:spcPts val="0"/>
              </a:spcAft>
              <a:buSzPts val="2000"/>
              <a:buChar char="●"/>
            </a:pPr>
            <a:r>
              <a:rPr lang="fr" sz="2000"/>
              <a:t>John Hopkins School of Public Health OpenCourseWare (CC-BY-NC-SA)</a:t>
            </a:r>
            <a:endParaRPr sz="2000"/>
          </a:p>
          <a:p>
            <a:pPr indent="-355600" lvl="0" marL="457200" rtl="0">
              <a:spcBef>
                <a:spcPts val="0"/>
              </a:spcBef>
              <a:spcAft>
                <a:spcPts val="0"/>
              </a:spcAft>
              <a:buSzPts val="2000"/>
              <a:buChar char="●"/>
            </a:pPr>
            <a:r>
              <a:rPr lang="fr" sz="2000"/>
              <a:t>Open Yale Courses (CC-BY-NC-SA)</a:t>
            </a:r>
            <a:endParaRPr sz="2000"/>
          </a:p>
          <a:p>
            <a:pPr indent="-355600" lvl="0" marL="457200" rtl="0">
              <a:spcBef>
                <a:spcPts val="0"/>
              </a:spcBef>
              <a:spcAft>
                <a:spcPts val="0"/>
              </a:spcAft>
              <a:buSzPts val="2000"/>
              <a:buChar char="●"/>
            </a:pPr>
            <a:r>
              <a:rPr lang="fr" sz="2000"/>
              <a:t>TUDelft (Pays-Bas)</a:t>
            </a:r>
            <a:endParaRPr sz="2000"/>
          </a:p>
          <a:p>
            <a:pPr indent="-355600" lvl="0" marL="457200" rtl="0">
              <a:spcBef>
                <a:spcPts val="0"/>
              </a:spcBef>
              <a:spcAft>
                <a:spcPts val="0"/>
              </a:spcAft>
              <a:buSzPts val="2000"/>
              <a:buChar char="●"/>
            </a:pPr>
            <a:r>
              <a:rPr lang="fr" sz="2000"/>
              <a:t>Tufts University</a:t>
            </a:r>
            <a:endParaRPr sz="2000"/>
          </a:p>
          <a:p>
            <a:pPr indent="-355600" lvl="0" marL="457200" rtl="0">
              <a:spcBef>
                <a:spcPts val="0"/>
              </a:spcBef>
              <a:spcAft>
                <a:spcPts val="0"/>
              </a:spcAft>
              <a:buSzPts val="2000"/>
              <a:buChar char="●"/>
            </a:pPr>
            <a:r>
              <a:rPr lang="fr" sz="2000"/>
              <a:t>edX </a:t>
            </a:r>
            <a:endParaRPr sz="2000"/>
          </a:p>
          <a:p>
            <a:pPr indent="-355600" lvl="1" marL="914400" rtl="0">
              <a:spcBef>
                <a:spcPts val="0"/>
              </a:spcBef>
              <a:spcAft>
                <a:spcPts val="0"/>
              </a:spcAft>
              <a:buSzPts val="2000"/>
              <a:buChar char="○"/>
            </a:pPr>
            <a:r>
              <a:rPr lang="fr" sz="2000"/>
              <a:t>Cours en ligne gratuits d’écoles prestigieuses</a:t>
            </a:r>
            <a:endParaRPr sz="2000"/>
          </a:p>
          <a:p>
            <a:pPr indent="-355600" lvl="1" marL="914400" rtl="0">
              <a:spcBef>
                <a:spcPts val="0"/>
              </a:spcBef>
              <a:spcAft>
                <a:spcPts val="0"/>
              </a:spcAft>
              <a:buSzPts val="2000"/>
              <a:buChar char="○"/>
            </a:pPr>
            <a:r>
              <a:rPr lang="fr" sz="2000"/>
              <a:t>Berkley, Juilliard, Oxford, Harvard, MIT, Caltech, etc.</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Shape 107"/>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fr"/>
              <a:t>Données probantes</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9" name="Shape 669"/>
        <p:cNvGrpSpPr/>
        <p:nvPr/>
      </p:nvGrpSpPr>
      <p:grpSpPr>
        <a:xfrm>
          <a:off x="0" y="0"/>
          <a:ext cx="0" cy="0"/>
          <a:chOff x="0" y="0"/>
          <a:chExt cx="0" cy="0"/>
        </a:xfrm>
      </p:grpSpPr>
      <p:sp>
        <p:nvSpPr>
          <p:cNvPr id="670" name="Shape 67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Les wikis médicaux</a:t>
            </a:r>
            <a:endParaRPr/>
          </a:p>
        </p:txBody>
      </p:sp>
      <p:sp>
        <p:nvSpPr>
          <p:cNvPr id="671" name="Shape 67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Char char="●"/>
            </a:pPr>
            <a:r>
              <a:rPr lang="fr" sz="1800"/>
              <a:t>Radiopedia</a:t>
            </a:r>
            <a:endParaRPr/>
          </a:p>
          <a:p>
            <a:pPr indent="-317500" lvl="1" marL="914400" marR="0" rtl="0" algn="l">
              <a:lnSpc>
                <a:spcPct val="115000"/>
              </a:lnSpc>
              <a:spcBef>
                <a:spcPts val="0"/>
              </a:spcBef>
              <a:spcAft>
                <a:spcPts val="0"/>
              </a:spcAft>
              <a:buSzPts val="1400"/>
              <a:buChar char="○"/>
            </a:pPr>
            <a:r>
              <a:rPr lang="fr" sz="1400"/>
              <a:t>CC-BY-SA-NC</a:t>
            </a:r>
            <a:endParaRPr sz="1400"/>
          </a:p>
          <a:p>
            <a:pPr indent="-317500" lvl="1" marL="914400" marR="0" rtl="0" algn="l">
              <a:lnSpc>
                <a:spcPct val="115000"/>
              </a:lnSpc>
              <a:spcBef>
                <a:spcPts val="0"/>
              </a:spcBef>
              <a:spcAft>
                <a:spcPts val="0"/>
              </a:spcAft>
              <a:buSzPts val="1400"/>
              <a:buChar char="○"/>
            </a:pPr>
            <a:r>
              <a:rPr lang="fr" sz="1400"/>
              <a:t>Tout utilisateur qui a un compte peut modifier le contenu</a:t>
            </a:r>
            <a:endParaRPr sz="1400"/>
          </a:p>
          <a:p>
            <a:pPr indent="-317500" lvl="1" marL="914400" marR="0" rtl="0" algn="l">
              <a:lnSpc>
                <a:spcPct val="115000"/>
              </a:lnSpc>
              <a:spcBef>
                <a:spcPts val="0"/>
              </a:spcBef>
              <a:spcAft>
                <a:spcPts val="0"/>
              </a:spcAft>
              <a:buSzPts val="1400"/>
              <a:buChar char="○"/>
            </a:pPr>
            <a:r>
              <a:rPr lang="fr" sz="1400"/>
              <a:t>Depuis 2005</a:t>
            </a:r>
            <a:endParaRPr sz="1400"/>
          </a:p>
          <a:p>
            <a:pPr indent="-317500" lvl="1" marL="914400" marR="0" rtl="0" algn="l">
              <a:lnSpc>
                <a:spcPct val="115000"/>
              </a:lnSpc>
              <a:spcBef>
                <a:spcPts val="0"/>
              </a:spcBef>
              <a:spcAft>
                <a:spcPts val="0"/>
              </a:spcAft>
              <a:buSzPts val="1400"/>
              <a:buChar char="○"/>
            </a:pPr>
            <a:r>
              <a:rPr lang="fr" sz="1400"/>
              <a:t>11 624 articles</a:t>
            </a:r>
            <a:endParaRPr sz="1400"/>
          </a:p>
          <a:p>
            <a:pPr indent="-317500" lvl="1" marL="914400" marR="0" rtl="0" algn="l">
              <a:lnSpc>
                <a:spcPct val="115000"/>
              </a:lnSpc>
              <a:spcBef>
                <a:spcPts val="0"/>
              </a:spcBef>
              <a:spcAft>
                <a:spcPts val="0"/>
              </a:spcAft>
              <a:buSzPts val="1400"/>
              <a:buChar char="○"/>
            </a:pPr>
            <a:r>
              <a:rPr lang="fr" sz="1400"/>
              <a:t>29 282 cas</a:t>
            </a:r>
            <a:endParaRPr/>
          </a:p>
          <a:p>
            <a:pPr indent="-342900" lvl="0" marL="457200" marR="0" rtl="0" algn="l">
              <a:lnSpc>
                <a:spcPct val="115000"/>
              </a:lnSpc>
              <a:spcBef>
                <a:spcPts val="0"/>
              </a:spcBef>
              <a:spcAft>
                <a:spcPts val="0"/>
              </a:spcAft>
              <a:buSzPts val="1800"/>
              <a:buChar char="●"/>
            </a:pPr>
            <a:r>
              <a:rPr lang="fr" sz="1800"/>
              <a:t>Cancer Guidelines Wiki</a:t>
            </a:r>
            <a:endParaRPr/>
          </a:p>
          <a:p>
            <a:pPr indent="-317500" lvl="1" marL="914400" marR="0" rtl="0" algn="l">
              <a:lnSpc>
                <a:spcPct val="115000"/>
              </a:lnSpc>
              <a:spcBef>
                <a:spcPts val="0"/>
              </a:spcBef>
              <a:spcAft>
                <a:spcPts val="0"/>
              </a:spcAft>
              <a:buSzPts val="1400"/>
              <a:buChar char="○"/>
            </a:pPr>
            <a:r>
              <a:rPr lang="fr" sz="1400"/>
              <a:t>Cancer Council Australia</a:t>
            </a:r>
            <a:endParaRPr sz="1400"/>
          </a:p>
          <a:p>
            <a:pPr indent="-317500" lvl="1" marL="914400" marR="0" rtl="0" algn="l">
              <a:lnSpc>
                <a:spcPct val="115000"/>
              </a:lnSpc>
              <a:spcBef>
                <a:spcPts val="0"/>
              </a:spcBef>
              <a:spcAft>
                <a:spcPts val="0"/>
              </a:spcAft>
              <a:buSzPts val="1400"/>
              <a:buChar char="○"/>
            </a:pPr>
            <a:r>
              <a:rPr lang="fr" sz="1400"/>
              <a:t>Utilisation d’un wiki comme support pour les guidelines</a:t>
            </a:r>
            <a:endParaRPr sz="1400"/>
          </a:p>
          <a:p>
            <a:pPr indent="-317500" lvl="1" marL="914400" marR="0" rtl="0" algn="l">
              <a:lnSpc>
                <a:spcPct val="115000"/>
              </a:lnSpc>
              <a:spcBef>
                <a:spcPts val="0"/>
              </a:spcBef>
              <a:spcAft>
                <a:spcPts val="0"/>
              </a:spcAft>
              <a:buSzPts val="1400"/>
              <a:buChar char="○"/>
            </a:pPr>
            <a:r>
              <a:rPr lang="fr" sz="1400"/>
              <a:t>Modification par groupe restreint</a:t>
            </a:r>
            <a:endParaRPr sz="1400"/>
          </a:p>
          <a:p>
            <a:pPr indent="-317500" lvl="1" marL="914400" marR="0" rtl="0" algn="l">
              <a:lnSpc>
                <a:spcPct val="115000"/>
              </a:lnSpc>
              <a:spcBef>
                <a:spcPts val="0"/>
              </a:spcBef>
              <a:spcAft>
                <a:spcPts val="0"/>
              </a:spcAft>
              <a:buSzPts val="1400"/>
              <a:buChar char="○"/>
            </a:pPr>
            <a:r>
              <a:rPr lang="fr" sz="1400"/>
              <a:t>Licence inconnue </a:t>
            </a:r>
            <a:endParaRPr/>
          </a:p>
          <a:p>
            <a:pPr indent="0" lvl="0" marL="0">
              <a:spcBef>
                <a:spcPts val="1600"/>
              </a:spcBef>
              <a:spcAft>
                <a:spcPts val="1600"/>
              </a:spcAft>
              <a:buNone/>
            </a:pPr>
            <a:r>
              <a:t/>
            </a:r>
            <a:endParaRPr/>
          </a:p>
        </p:txBody>
      </p:sp>
      <p:sp>
        <p:nvSpPr>
          <p:cNvPr id="672" name="Shape 67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sz="1800"/>
              <a:t>CardioNetworks.org</a:t>
            </a:r>
            <a:endParaRPr sz="1800"/>
          </a:p>
          <a:p>
            <a:pPr indent="-317500" lvl="1" marL="914400" rtl="0">
              <a:spcBef>
                <a:spcPts val="0"/>
              </a:spcBef>
              <a:spcAft>
                <a:spcPts val="0"/>
              </a:spcAft>
              <a:buSzPts val="1400"/>
              <a:buChar char="○"/>
            </a:pPr>
            <a:r>
              <a:rPr lang="fr" sz="1400"/>
              <a:t>CC-BY-SA-NC</a:t>
            </a:r>
            <a:endParaRPr sz="1400"/>
          </a:p>
          <a:p>
            <a:pPr indent="-317500" lvl="1" marL="914400" rtl="0">
              <a:spcBef>
                <a:spcPts val="0"/>
              </a:spcBef>
              <a:spcAft>
                <a:spcPts val="0"/>
              </a:spcAft>
              <a:buSzPts val="1400"/>
              <a:buChar char="○"/>
            </a:pPr>
            <a:r>
              <a:rPr lang="fr" sz="1400"/>
              <a:t>Modification groupe restreint</a:t>
            </a:r>
            <a:endParaRPr sz="1400"/>
          </a:p>
          <a:p>
            <a:pPr indent="-317500" lvl="1" marL="914400" rtl="0">
              <a:spcBef>
                <a:spcPts val="0"/>
              </a:spcBef>
              <a:spcAft>
                <a:spcPts val="0"/>
              </a:spcAft>
              <a:buSzPts val="1400"/>
              <a:buChar char="○"/>
            </a:pPr>
            <a:r>
              <a:rPr lang="fr" sz="1400"/>
              <a:t>Regroupe plusieurs sites</a:t>
            </a:r>
            <a:endParaRPr sz="1400"/>
          </a:p>
          <a:p>
            <a:pPr indent="-317500" lvl="2" marL="1371600" rtl="0">
              <a:spcBef>
                <a:spcPts val="0"/>
              </a:spcBef>
              <a:spcAft>
                <a:spcPts val="0"/>
              </a:spcAft>
              <a:buSzPts val="1400"/>
              <a:buChar char="■"/>
            </a:pPr>
            <a:r>
              <a:rPr lang="fr" sz="1400"/>
              <a:t>brugadadrugs.org</a:t>
            </a:r>
            <a:endParaRPr sz="1400"/>
          </a:p>
          <a:p>
            <a:pPr indent="-317500" lvl="2" marL="1371600" rtl="0">
              <a:spcBef>
                <a:spcPts val="0"/>
              </a:spcBef>
              <a:spcAft>
                <a:spcPts val="0"/>
              </a:spcAft>
              <a:buSzPts val="1400"/>
              <a:buChar char="■"/>
            </a:pPr>
            <a:r>
              <a:rPr lang="fr" sz="1400"/>
              <a:t>ecgpedia.org</a:t>
            </a:r>
            <a:endParaRPr sz="1400"/>
          </a:p>
          <a:p>
            <a:pPr indent="-317500" lvl="2" marL="1371600" rtl="0">
              <a:spcBef>
                <a:spcPts val="0"/>
              </a:spcBef>
              <a:spcAft>
                <a:spcPts val="0"/>
              </a:spcAft>
              <a:buSzPts val="1400"/>
              <a:buChar char="■"/>
            </a:pPr>
            <a:r>
              <a:rPr lang="fr" sz="1400"/>
              <a:t>textbookofcardiology.org</a:t>
            </a:r>
            <a:endParaRPr sz="1400"/>
          </a:p>
          <a:p>
            <a:pPr indent="-342900" lvl="0" marL="457200" rtl="0">
              <a:spcBef>
                <a:spcPts val="0"/>
              </a:spcBef>
              <a:spcAft>
                <a:spcPts val="0"/>
              </a:spcAft>
              <a:buSzPts val="1800"/>
              <a:buChar char="●"/>
            </a:pPr>
            <a:r>
              <a:rPr lang="fr" sz="1800"/>
              <a:t>WikiDoc</a:t>
            </a:r>
            <a:endParaRPr sz="1800"/>
          </a:p>
          <a:p>
            <a:pPr indent="-317500" lvl="1" marL="914400" rtl="0">
              <a:spcBef>
                <a:spcPts val="0"/>
              </a:spcBef>
              <a:spcAft>
                <a:spcPts val="0"/>
              </a:spcAft>
              <a:buSzPts val="1400"/>
              <a:buChar char="○"/>
            </a:pPr>
            <a:r>
              <a:rPr lang="fr" sz="1400"/>
              <a:t>7000 contributeurs, 200 000 chapitres</a:t>
            </a:r>
            <a:endParaRPr sz="1400"/>
          </a:p>
          <a:p>
            <a:pPr indent="-317500" lvl="1" marL="914400" rtl="0">
              <a:spcBef>
                <a:spcPts val="0"/>
              </a:spcBef>
              <a:spcAft>
                <a:spcPts val="0"/>
              </a:spcAft>
              <a:buSzPts val="1400"/>
              <a:buChar char="○"/>
            </a:pPr>
            <a:r>
              <a:rPr lang="fr" sz="1400"/>
              <a:t>CC-BY</a:t>
            </a:r>
            <a:endParaRPr sz="1400"/>
          </a:p>
          <a:p>
            <a:pPr indent="-317500" lvl="1" marL="914400" rtl="0">
              <a:spcBef>
                <a:spcPts val="0"/>
              </a:spcBef>
              <a:spcAft>
                <a:spcPts val="0"/>
              </a:spcAft>
              <a:buSzPts val="1400"/>
              <a:buChar char="○"/>
            </a:pPr>
            <a:r>
              <a:rPr lang="fr" sz="1400"/>
              <a:t>Version pour patient également</a:t>
            </a:r>
            <a:endParaRPr/>
          </a:p>
        </p:txBody>
      </p:sp>
      <p:sp>
        <p:nvSpPr>
          <p:cNvPr id="673" name="Shape 673"/>
          <p:cNvSpPr/>
          <p:nvPr/>
        </p:nvSpPr>
        <p:spPr>
          <a:xfrm>
            <a:off x="5459675" y="445025"/>
            <a:ext cx="3281400" cy="18315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Un adage médical dit « il ne faut pas être les premiers ni les derniers à modifier notre pratique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1">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2">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3"/>
                                        </p:tgtEl>
                                        <p:attrNameLst>
                                          <p:attrName>style.visibility</p:attrName>
                                        </p:attrNameLst>
                                      </p:cBhvr>
                                      <p:to>
                                        <p:strVal val="visible"/>
                                      </p:to>
                                    </p:set>
                                    <p:animEffect filter="fade" transition="in">
                                      <p:cBhvr>
                                        <p:cTn dur="1000"/>
                                        <p:tgtEl>
                                          <p:spTgt spid="6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Shape 678"/>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Déontologie et Wikimedica</a:t>
            </a:r>
            <a:endParaRPr/>
          </a:p>
        </p:txBody>
      </p:sp>
      <p:sp>
        <p:nvSpPr>
          <p:cNvPr id="679" name="Shape 679"/>
          <p:cNvSpPr txBox="1"/>
          <p:nvPr>
            <p:ph idx="1" type="body"/>
          </p:nvPr>
        </p:nvSpPr>
        <p:spPr>
          <a:xfrm>
            <a:off x="311700" y="847675"/>
            <a:ext cx="8520600" cy="39204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fr">
                <a:solidFill>
                  <a:srgbClr val="CACACA"/>
                </a:solidFill>
              </a:rPr>
              <a:t>Articles 88 et 89 du</a:t>
            </a:r>
            <a:r>
              <a:rPr lang="fr">
                <a:solidFill>
                  <a:srgbClr val="CACACA"/>
                </a:solidFill>
                <a:uFill>
                  <a:noFill/>
                </a:uFill>
                <a:hlinkClick r:id="rId3"/>
              </a:rPr>
              <a:t> </a:t>
            </a:r>
            <a:r>
              <a:rPr i="1" lang="fr" u="sng">
                <a:solidFill>
                  <a:schemeClr val="hlink"/>
                </a:solidFill>
                <a:hlinkClick r:id="rId4"/>
              </a:rPr>
              <a:t>Code de déontologie des médecins</a:t>
            </a:r>
            <a:r>
              <a:rPr baseline="30000" lang="fr">
                <a:solidFill>
                  <a:srgbClr val="CACACA"/>
                </a:solidFill>
              </a:rPr>
              <a:t>[1]</a:t>
            </a:r>
            <a:r>
              <a:rPr lang="fr">
                <a:solidFill>
                  <a:srgbClr val="CACACA"/>
                </a:solidFill>
              </a:rPr>
              <a:t> </a:t>
            </a:r>
            <a:endParaRPr>
              <a:solidFill>
                <a:srgbClr val="CACACA"/>
              </a:solidFill>
            </a:endParaRPr>
          </a:p>
          <a:p>
            <a:pPr indent="0" lvl="0" marL="0" rtl="0">
              <a:spcBef>
                <a:spcPts val="0"/>
              </a:spcBef>
              <a:spcAft>
                <a:spcPts val="0"/>
              </a:spcAft>
              <a:buNone/>
            </a:pPr>
            <a:r>
              <a:t/>
            </a:r>
            <a:endParaRPr>
              <a:solidFill>
                <a:srgbClr val="CACACA"/>
              </a:solidFill>
            </a:endParaRPr>
          </a:p>
          <a:p>
            <a:pPr indent="0" lvl="0" marL="0" rtl="0">
              <a:spcBef>
                <a:spcPts val="0"/>
              </a:spcBef>
              <a:spcAft>
                <a:spcPts val="0"/>
              </a:spcAft>
              <a:buNone/>
            </a:pPr>
            <a:r>
              <a:rPr i="1" lang="fr">
                <a:solidFill>
                  <a:srgbClr val="CACACA"/>
                </a:solidFill>
              </a:rPr>
              <a:t>« 88.0.1. Le médecin qui s’adresse au public doit communiquer une information factuelle, exacte et vérifiable. [...]»</a:t>
            </a:r>
            <a:endParaRPr i="1">
              <a:solidFill>
                <a:srgbClr val="CACACA"/>
              </a:solidFill>
            </a:endParaRPr>
          </a:p>
          <a:p>
            <a:pPr indent="0" lvl="0" marL="0" rtl="0">
              <a:spcBef>
                <a:spcPts val="0"/>
              </a:spcBef>
              <a:spcAft>
                <a:spcPts val="0"/>
              </a:spcAft>
              <a:buNone/>
            </a:pPr>
            <a:r>
              <a:t/>
            </a:r>
            <a:endParaRPr i="1">
              <a:solidFill>
                <a:srgbClr val="CACACA"/>
              </a:solidFill>
            </a:endParaRPr>
          </a:p>
          <a:p>
            <a:pPr indent="0" lvl="0" marL="0" rtl="0">
              <a:spcBef>
                <a:spcPts val="0"/>
              </a:spcBef>
              <a:spcAft>
                <a:spcPts val="0"/>
              </a:spcAft>
              <a:buNone/>
            </a:pPr>
            <a:r>
              <a:rPr i="1" lang="fr">
                <a:solidFill>
                  <a:srgbClr val="CACACA"/>
                </a:solidFill>
              </a:rPr>
              <a:t>« 89. Le médecin exposant des opinions médicales par la voie de quelque média d'information doit émettre des opinions conformes aux données actuelles de la science médicale sur le sujet et [...] mentionner les réserves appropriées qui s'imposent. »</a:t>
            </a:r>
            <a:endParaRPr i="1">
              <a:solidFill>
                <a:srgbClr val="CACACA"/>
              </a:solidFill>
            </a:endParaRPr>
          </a:p>
          <a:p>
            <a:pPr indent="0" lvl="0" marL="0">
              <a:spcBef>
                <a:spcPts val="0"/>
              </a:spcBef>
              <a:spcAft>
                <a:spcPts val="1600"/>
              </a:spcAft>
              <a:buNone/>
            </a:pPr>
            <a:r>
              <a:t/>
            </a:r>
            <a:endParaRPr/>
          </a:p>
        </p:txBody>
      </p:sp>
      <p:sp>
        <p:nvSpPr>
          <p:cNvPr id="680" name="Shape 680"/>
          <p:cNvSpPr/>
          <p:nvPr/>
        </p:nvSpPr>
        <p:spPr>
          <a:xfrm>
            <a:off x="5710575" y="216425"/>
            <a:ext cx="3291900" cy="1840500"/>
          </a:xfrm>
          <a:prstGeom prst="cloud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rPr lang="fr"/>
              <a:t>Wikimedica n’est pas le Far West ! Les mêmes règles déontologiques s’appliquent sur ce site que dans la vraie vie.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4" name="Shape 684"/>
        <p:cNvGrpSpPr/>
        <p:nvPr/>
      </p:nvGrpSpPr>
      <p:grpSpPr>
        <a:xfrm>
          <a:off x="0" y="0"/>
          <a:ext cx="0" cy="0"/>
          <a:chOff x="0" y="0"/>
          <a:chExt cx="0" cy="0"/>
        </a:xfrm>
      </p:grpSpPr>
      <p:sp>
        <p:nvSpPr>
          <p:cNvPr id="685" name="Shape 685"/>
          <p:cNvSpPr txBox="1"/>
          <p:nvPr>
            <p:ph type="title"/>
          </p:nvPr>
        </p:nvSpPr>
        <p:spPr>
          <a:xfrm>
            <a:off x="311700" y="27987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sz="2800"/>
              <a:t>Mesures pour répondre aux exigences déontologiques et légales</a:t>
            </a:r>
            <a:endParaRPr sz="2800"/>
          </a:p>
        </p:txBody>
      </p:sp>
      <p:sp>
        <p:nvSpPr>
          <p:cNvPr id="686" name="Shape 686"/>
          <p:cNvSpPr txBox="1"/>
          <p:nvPr>
            <p:ph idx="1" type="body"/>
          </p:nvPr>
        </p:nvSpPr>
        <p:spPr>
          <a:xfrm>
            <a:off x="311700" y="863550"/>
            <a:ext cx="8520600" cy="3416400"/>
          </a:xfrm>
          <a:prstGeom prst="rect">
            <a:avLst/>
          </a:prstGeom>
        </p:spPr>
        <p:txBody>
          <a:bodyPr anchorCtr="0" anchor="t" bIns="91425" lIns="91425" spcFirstLastPara="1" rIns="91425" wrap="square" tIns="91425">
            <a:noAutofit/>
          </a:bodyPr>
          <a:lstStyle/>
          <a:p>
            <a:pPr indent="-381000" lvl="0" marL="457200" rtl="0">
              <a:spcBef>
                <a:spcPts val="0"/>
              </a:spcBef>
              <a:spcAft>
                <a:spcPts val="0"/>
              </a:spcAft>
              <a:buClr>
                <a:srgbClr val="CACACA"/>
              </a:buClr>
              <a:buSzPts val="2400"/>
              <a:buChar char="●"/>
            </a:pPr>
            <a:r>
              <a:rPr lang="fr" sz="2400">
                <a:solidFill>
                  <a:srgbClr val="CACACA"/>
                </a:solidFill>
              </a:rPr>
              <a:t>Divulgation des conflits d’intérêt obligatoire </a:t>
            </a:r>
            <a:endParaRPr sz="2400">
              <a:solidFill>
                <a:srgbClr val="CACACA"/>
              </a:solidFill>
            </a:endParaRPr>
          </a:p>
          <a:p>
            <a:pPr indent="-381000" lvl="0" marL="457200" rtl="0">
              <a:spcBef>
                <a:spcPts val="0"/>
              </a:spcBef>
              <a:spcAft>
                <a:spcPts val="0"/>
              </a:spcAft>
              <a:buClr>
                <a:srgbClr val="CACACA"/>
              </a:buClr>
              <a:buSzPts val="2400"/>
              <a:buChar char="●"/>
            </a:pPr>
            <a:r>
              <a:rPr lang="fr" sz="2400">
                <a:solidFill>
                  <a:srgbClr val="CACACA"/>
                </a:solidFill>
              </a:rPr>
              <a:t>Rédiger une mise en garde légale et une politique d’utilisation (ébauche déjà présente)</a:t>
            </a:r>
            <a:endParaRPr sz="2400">
              <a:solidFill>
                <a:srgbClr val="CACACA"/>
              </a:solidFill>
            </a:endParaRPr>
          </a:p>
          <a:p>
            <a:pPr indent="-381000" lvl="0" marL="457200" rtl="0">
              <a:spcBef>
                <a:spcPts val="0"/>
              </a:spcBef>
              <a:spcAft>
                <a:spcPts val="0"/>
              </a:spcAft>
              <a:buClr>
                <a:srgbClr val="CACACA"/>
              </a:buClr>
              <a:buSzPts val="2400"/>
              <a:buChar char="●"/>
            </a:pPr>
            <a:r>
              <a:rPr lang="fr" sz="2400">
                <a:solidFill>
                  <a:srgbClr val="CACACA"/>
                </a:solidFill>
              </a:rPr>
              <a:t>Auteurs principaux de la page écrits à chaque bas de page (déjà fait)</a:t>
            </a:r>
            <a:endParaRPr sz="2400">
              <a:solidFill>
                <a:srgbClr val="CACACA"/>
              </a:solidFill>
            </a:endParaRPr>
          </a:p>
          <a:p>
            <a:pPr indent="-381000" lvl="0" marL="457200" rtl="0">
              <a:spcBef>
                <a:spcPts val="0"/>
              </a:spcBef>
              <a:spcAft>
                <a:spcPts val="0"/>
              </a:spcAft>
              <a:buClr>
                <a:srgbClr val="CACACA"/>
              </a:buClr>
              <a:buSzPts val="2400"/>
              <a:buChar char="●"/>
            </a:pPr>
            <a:r>
              <a:rPr lang="fr" sz="2400">
                <a:solidFill>
                  <a:srgbClr val="CACACA"/>
                </a:solidFill>
              </a:rPr>
              <a:t>Obtenir un avis légal à court ou moyen termes pour valider nos « textes légaux »</a:t>
            </a:r>
            <a:endParaRPr sz="2400">
              <a:solidFill>
                <a:srgbClr val="CACACA"/>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0" name="Shape 690"/>
        <p:cNvGrpSpPr/>
        <p:nvPr/>
      </p:nvGrpSpPr>
      <p:grpSpPr>
        <a:xfrm>
          <a:off x="0" y="0"/>
          <a:ext cx="0" cy="0"/>
          <a:chOff x="0" y="0"/>
          <a:chExt cx="0" cy="0"/>
        </a:xfrm>
      </p:grpSpPr>
      <p:sp>
        <p:nvSpPr>
          <p:cNvPr id="691" name="Shape 691"/>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Conflit d’intérêt et crédibilité des éditeurs </a:t>
            </a:r>
            <a:endParaRPr/>
          </a:p>
        </p:txBody>
      </p:sp>
      <p:pic>
        <p:nvPicPr>
          <p:cNvPr id="692" name="Shape 692"/>
          <p:cNvPicPr preferRelativeResize="0"/>
          <p:nvPr/>
        </p:nvPicPr>
        <p:blipFill>
          <a:blip r:embed="rId3">
            <a:alphaModFix/>
          </a:blip>
          <a:stretch>
            <a:fillRect/>
          </a:stretch>
        </p:blipFill>
        <p:spPr>
          <a:xfrm>
            <a:off x="427700" y="999450"/>
            <a:ext cx="8188752" cy="3659649"/>
          </a:xfrm>
          <a:prstGeom prst="rect">
            <a:avLst/>
          </a:prstGeom>
          <a:noFill/>
          <a:ln>
            <a:noFill/>
          </a:ln>
        </p:spPr>
      </p:pic>
      <p:pic>
        <p:nvPicPr>
          <p:cNvPr id="693" name="Shape 693"/>
          <p:cNvPicPr preferRelativeResize="0"/>
          <p:nvPr/>
        </p:nvPicPr>
        <p:blipFill>
          <a:blip r:embed="rId4">
            <a:alphaModFix/>
          </a:blip>
          <a:stretch>
            <a:fillRect/>
          </a:stretch>
        </p:blipFill>
        <p:spPr>
          <a:xfrm>
            <a:off x="1437375" y="851162"/>
            <a:ext cx="7394923" cy="4164768"/>
          </a:xfrm>
          <a:prstGeom prst="rect">
            <a:avLst/>
          </a:prstGeom>
          <a:noFill/>
          <a:ln>
            <a:noFill/>
          </a:ln>
        </p:spPr>
      </p:pic>
      <p:pic>
        <p:nvPicPr>
          <p:cNvPr id="694" name="Shape 694"/>
          <p:cNvPicPr preferRelativeResize="0"/>
          <p:nvPr/>
        </p:nvPicPr>
        <p:blipFill>
          <a:blip r:embed="rId5">
            <a:alphaModFix/>
          </a:blip>
          <a:stretch>
            <a:fillRect/>
          </a:stretch>
        </p:blipFill>
        <p:spPr>
          <a:xfrm>
            <a:off x="4283525" y="851150"/>
            <a:ext cx="4480854" cy="41647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8" name="Shape 698"/>
        <p:cNvGrpSpPr/>
        <p:nvPr/>
      </p:nvGrpSpPr>
      <p:grpSpPr>
        <a:xfrm>
          <a:off x="0" y="0"/>
          <a:ext cx="0" cy="0"/>
          <a:chOff x="0" y="0"/>
          <a:chExt cx="0" cy="0"/>
        </a:xfrm>
      </p:grpSpPr>
      <p:sp>
        <p:nvSpPr>
          <p:cNvPr id="699" name="Shape 69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Sécurité informatique</a:t>
            </a:r>
            <a:endParaRPr/>
          </a:p>
        </p:txBody>
      </p:sp>
      <p:sp>
        <p:nvSpPr>
          <p:cNvPr id="700" name="Shape 70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Char char="●"/>
            </a:pPr>
            <a:r>
              <a:rPr lang="fr"/>
              <a:t>Vie Privée</a:t>
            </a:r>
            <a:endParaRPr/>
          </a:p>
          <a:p>
            <a:pPr indent="-317500" lvl="1" marL="914400" rtl="0">
              <a:spcBef>
                <a:spcPts val="0"/>
              </a:spcBef>
              <a:spcAft>
                <a:spcPts val="0"/>
              </a:spcAft>
              <a:buSzPts val="1400"/>
              <a:buChar char="○"/>
            </a:pPr>
            <a:r>
              <a:rPr lang="fr"/>
              <a:t>Serveur dédié </a:t>
            </a:r>
            <a:r>
              <a:rPr lang="fr"/>
              <a:t>hébergé</a:t>
            </a:r>
            <a:r>
              <a:rPr lang="fr"/>
              <a:t> au </a:t>
            </a:r>
            <a:r>
              <a:rPr lang="fr"/>
              <a:t>Québec</a:t>
            </a:r>
            <a:r>
              <a:rPr lang="fr"/>
              <a:t> (</a:t>
            </a:r>
            <a:r>
              <a:rPr lang="fr"/>
              <a:t>Beauharnois</a:t>
            </a:r>
            <a:r>
              <a:rPr lang="fr"/>
              <a:t>)</a:t>
            </a:r>
            <a:endParaRPr/>
          </a:p>
          <a:p>
            <a:pPr indent="-317500" lvl="1" marL="914400" rtl="0">
              <a:spcBef>
                <a:spcPts val="0"/>
              </a:spcBef>
              <a:spcAft>
                <a:spcPts val="0"/>
              </a:spcAft>
              <a:buSzPts val="1400"/>
              <a:buChar char="○"/>
            </a:pPr>
            <a:r>
              <a:rPr lang="fr"/>
              <a:t>C</a:t>
            </a:r>
            <a:r>
              <a:rPr lang="fr"/>
              <a:t>onnexion sécurisée https</a:t>
            </a:r>
            <a:endParaRPr/>
          </a:p>
          <a:p>
            <a:pPr indent="-317500" lvl="1" marL="914400" rtl="0">
              <a:spcBef>
                <a:spcPts val="0"/>
              </a:spcBef>
              <a:spcAft>
                <a:spcPts val="0"/>
              </a:spcAft>
              <a:buSzPts val="1400"/>
              <a:buChar char="○"/>
            </a:pPr>
            <a:r>
              <a:rPr lang="fr"/>
              <a:t>Récoltes de données personnelles limitées aux besoins d’identification et de l’application de lois</a:t>
            </a:r>
            <a:endParaRPr/>
          </a:p>
          <a:p>
            <a:pPr indent="-317500" lvl="1" marL="914400" rtl="0">
              <a:spcBef>
                <a:spcPts val="0"/>
              </a:spcBef>
              <a:spcAft>
                <a:spcPts val="0"/>
              </a:spcAft>
              <a:buSzPts val="1400"/>
              <a:buChar char="○"/>
            </a:pPr>
            <a:r>
              <a:rPr lang="fr"/>
              <a:t>Conformément à notre politique de confidentialité, les informations ne seront jamais partagées avec des entités tierces</a:t>
            </a:r>
            <a:endParaRPr/>
          </a:p>
          <a:p>
            <a:pPr indent="-317500" lvl="1" marL="914400" rtl="0">
              <a:spcBef>
                <a:spcPts val="0"/>
              </a:spcBef>
              <a:spcAft>
                <a:spcPts val="0"/>
              </a:spcAft>
              <a:buSzPts val="1400"/>
              <a:buChar char="○"/>
            </a:pPr>
            <a:r>
              <a:rPr lang="fr"/>
              <a:t>Hébergeur</a:t>
            </a:r>
            <a:r>
              <a:rPr lang="fr"/>
              <a:t> avec label santé du ministèr de la Santé en France </a:t>
            </a:r>
            <a:endParaRPr/>
          </a:p>
          <a:p>
            <a:pPr indent="-342900" lvl="0" marL="457200" rtl="0">
              <a:spcBef>
                <a:spcPts val="0"/>
              </a:spcBef>
              <a:spcAft>
                <a:spcPts val="0"/>
              </a:spcAft>
              <a:buSzPts val="1800"/>
              <a:buChar char="●"/>
            </a:pPr>
            <a:r>
              <a:rPr lang="fr"/>
              <a:t>Sauvegardes</a:t>
            </a:r>
            <a:endParaRPr/>
          </a:p>
          <a:p>
            <a:pPr indent="-317500" lvl="1" marL="914400" rtl="0">
              <a:spcBef>
                <a:spcPts val="0"/>
              </a:spcBef>
              <a:spcAft>
                <a:spcPts val="0"/>
              </a:spcAft>
              <a:buSzPts val="1400"/>
              <a:buChar char="○"/>
            </a:pPr>
            <a:r>
              <a:rPr lang="fr"/>
              <a:t>Automatiques, journalières au Québec sur un autre site</a:t>
            </a:r>
            <a:endParaRPr/>
          </a:p>
          <a:p>
            <a:pPr indent="-342900" lvl="0" marL="457200" rtl="0">
              <a:spcBef>
                <a:spcPts val="0"/>
              </a:spcBef>
              <a:spcAft>
                <a:spcPts val="0"/>
              </a:spcAft>
              <a:buSzPts val="1800"/>
              <a:buChar char="●"/>
            </a:pPr>
            <a:r>
              <a:rPr lang="fr"/>
              <a:t>Sécurité du serveur</a:t>
            </a:r>
            <a:endParaRPr/>
          </a:p>
          <a:p>
            <a:pPr indent="-317500" lvl="1" marL="914400" rtl="0">
              <a:spcBef>
                <a:spcPts val="0"/>
              </a:spcBef>
              <a:spcAft>
                <a:spcPts val="0"/>
              </a:spcAft>
              <a:buSzPts val="1400"/>
              <a:buChar char="○"/>
            </a:pPr>
            <a:r>
              <a:rPr lang="fr"/>
              <a:t>Plateforme Linux équipée de systèmes de </a:t>
            </a:r>
            <a:r>
              <a:rPr lang="fr"/>
              <a:t>détection</a:t>
            </a:r>
            <a:r>
              <a:rPr lang="fr"/>
              <a:t> de tentative d’intrusion</a:t>
            </a:r>
            <a:endParaRPr/>
          </a:p>
          <a:p>
            <a:pPr indent="-317500" lvl="1" marL="914400" rtl="0">
              <a:spcBef>
                <a:spcPts val="0"/>
              </a:spcBef>
              <a:spcAft>
                <a:spcPts val="0"/>
              </a:spcAft>
              <a:buSzPts val="1400"/>
              <a:buChar char="○"/>
            </a:pPr>
            <a:r>
              <a:rPr lang="fr"/>
              <a:t>Mises à jour régulières</a:t>
            </a:r>
            <a:endParaRPr/>
          </a:p>
          <a:p>
            <a:pPr indent="-317500" lvl="1" marL="914400">
              <a:spcBef>
                <a:spcPts val="0"/>
              </a:spcBef>
              <a:spcAft>
                <a:spcPts val="0"/>
              </a:spcAft>
              <a:buSzPts val="1400"/>
              <a:buChar char="○"/>
            </a:pPr>
            <a:r>
              <a:rPr lang="fr"/>
              <a:t>2 administrateurs</a:t>
            </a:r>
            <a:endParaRPr/>
          </a:p>
          <a:p>
            <a:pPr indent="0" lvl="0" marL="0">
              <a:spcBef>
                <a:spcPts val="1600"/>
              </a:spcBef>
              <a:spcAft>
                <a:spcPts val="1600"/>
              </a:spcAft>
              <a:buNone/>
            </a:pPr>
            <a:r>
              <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4" name="Shape 704"/>
        <p:cNvGrpSpPr/>
        <p:nvPr/>
      </p:nvGrpSpPr>
      <p:grpSpPr>
        <a:xfrm>
          <a:off x="0" y="0"/>
          <a:ext cx="0" cy="0"/>
          <a:chOff x="0" y="0"/>
          <a:chExt cx="0" cy="0"/>
        </a:xfrm>
      </p:grpSpPr>
      <p:sp>
        <p:nvSpPr>
          <p:cNvPr id="705" name="Shape 705"/>
          <p:cNvSpPr txBox="1"/>
          <p:nvPr>
            <p:ph type="title"/>
          </p:nvPr>
        </p:nvSpPr>
        <p:spPr>
          <a:xfrm>
            <a:off x="671250" y="2141250"/>
            <a:ext cx="7852200" cy="8610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fr"/>
              <a:t>Wikimedica et médecine familiale</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Shape 7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Quelles sont les options en médecine familiale ? </a:t>
            </a:r>
            <a:endParaRPr/>
          </a:p>
        </p:txBody>
      </p:sp>
      <p:sp>
        <p:nvSpPr>
          <p:cNvPr id="711" name="Shape 71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Option 1 - Donner les autorisations d’utiliser le contenu sans implication du DMFMU</a:t>
            </a:r>
            <a:endParaRPr sz="2000"/>
          </a:p>
          <a:p>
            <a:pPr indent="-355600" lvl="0" marL="457200" rtl="0">
              <a:spcBef>
                <a:spcPts val="0"/>
              </a:spcBef>
              <a:spcAft>
                <a:spcPts val="0"/>
              </a:spcAft>
              <a:buSzPts val="2000"/>
              <a:buChar char="●"/>
            </a:pPr>
            <a:r>
              <a:rPr lang="fr" sz="2000"/>
              <a:t>Option 2 - Autorisation + implication DMFMU</a:t>
            </a:r>
            <a:endParaRPr sz="2000"/>
          </a:p>
          <a:p>
            <a:pPr indent="-355600" lvl="0" marL="457200" rtl="0">
              <a:spcBef>
                <a:spcPts val="0"/>
              </a:spcBef>
              <a:spcAft>
                <a:spcPts val="0"/>
              </a:spcAft>
              <a:buSzPts val="2000"/>
              <a:buChar char="●"/>
            </a:pPr>
            <a:r>
              <a:rPr lang="fr" sz="2000"/>
              <a:t>Option 3 - Développer un partenariat à l’image des besoins</a:t>
            </a:r>
            <a:endParaRPr sz="2000"/>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5" name="Shape 715"/>
        <p:cNvGrpSpPr/>
        <p:nvPr/>
      </p:nvGrpSpPr>
      <p:grpSpPr>
        <a:xfrm>
          <a:off x="0" y="0"/>
          <a:ext cx="0" cy="0"/>
          <a:chOff x="0" y="0"/>
          <a:chExt cx="0" cy="0"/>
        </a:xfrm>
      </p:grpSpPr>
      <p:sp>
        <p:nvSpPr>
          <p:cNvPr id="716" name="Shape 7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Comment implanter ce projet en médecine familiale ? </a:t>
            </a:r>
            <a:endParaRPr/>
          </a:p>
        </p:txBody>
      </p:sp>
      <p:sp>
        <p:nvSpPr>
          <p:cNvPr id="717" name="Shape 7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55600" lvl="0" marL="457200" rtl="0">
              <a:spcBef>
                <a:spcPts val="0"/>
              </a:spcBef>
              <a:spcAft>
                <a:spcPts val="0"/>
              </a:spcAft>
              <a:buSzPts val="2000"/>
              <a:buChar char="●"/>
            </a:pPr>
            <a:r>
              <a:rPr lang="fr" sz="2000"/>
              <a:t>Débuter par ajouter 2-3 DCC sur Wikimedica en juillet-août 2018</a:t>
            </a:r>
            <a:endParaRPr sz="2000"/>
          </a:p>
          <a:p>
            <a:pPr indent="-355600" lvl="1" marL="914400" rtl="0">
              <a:spcBef>
                <a:spcPts val="0"/>
              </a:spcBef>
              <a:spcAft>
                <a:spcPts val="0"/>
              </a:spcAft>
              <a:buSzPts val="2000"/>
              <a:buChar char="○"/>
            </a:pPr>
            <a:r>
              <a:rPr lang="fr" sz="2000"/>
              <a:t>3 résidents se sont déjà montrés intéressés</a:t>
            </a:r>
            <a:endParaRPr sz="2000"/>
          </a:p>
          <a:p>
            <a:pPr indent="-355600" lvl="0" marL="457200" rtl="0">
              <a:spcBef>
                <a:spcPts val="0"/>
              </a:spcBef>
              <a:spcAft>
                <a:spcPts val="0"/>
              </a:spcAft>
              <a:buSzPts val="2000"/>
              <a:buChar char="●"/>
            </a:pPr>
            <a:r>
              <a:rPr lang="fr" sz="2000"/>
              <a:t>Tenter l’expérience avec les UMF qui n’ont pas faits ces DCC l’année dernière et recueillir les rétroactions</a:t>
            </a:r>
            <a:endParaRPr sz="2000"/>
          </a:p>
          <a:p>
            <a:pPr indent="-355600" lvl="0" marL="457200" rtl="0">
              <a:spcBef>
                <a:spcPts val="0"/>
              </a:spcBef>
              <a:spcAft>
                <a:spcPts val="0"/>
              </a:spcAft>
              <a:buSzPts val="2000"/>
              <a:buChar char="●"/>
            </a:pPr>
            <a:r>
              <a:rPr lang="fr" sz="2000"/>
              <a:t>Si c’est positif, ajouter tout le reste du contenu au courant de l’année 2018-2019.</a:t>
            </a:r>
            <a:endParaRPr sz="2000"/>
          </a:p>
          <a:p>
            <a:pPr indent="-355600" lvl="1" marL="914400" rtl="0">
              <a:spcBef>
                <a:spcPts val="0"/>
              </a:spcBef>
              <a:spcAft>
                <a:spcPts val="0"/>
              </a:spcAft>
              <a:buSzPts val="2000"/>
              <a:buChar char="○"/>
            </a:pPr>
            <a:r>
              <a:rPr lang="fr" sz="2000"/>
              <a:t>Mettre à profit les résidents qui font leurs projets d’érudition dans le deuxième bloc UMF.</a:t>
            </a:r>
            <a:endParaRPr sz="2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7">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1" name="Shape 721"/>
        <p:cNvGrpSpPr/>
        <p:nvPr/>
      </p:nvGrpSpPr>
      <p:grpSpPr>
        <a:xfrm>
          <a:off x="0" y="0"/>
          <a:ext cx="0" cy="0"/>
          <a:chOff x="0" y="0"/>
          <a:chExt cx="0" cy="0"/>
        </a:xfrm>
      </p:grpSpPr>
      <p:sp>
        <p:nvSpPr>
          <p:cNvPr id="722" name="Shape 7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Comment garder les troupes motivées ? </a:t>
            </a:r>
            <a:endParaRPr/>
          </a:p>
        </p:txBody>
      </p:sp>
      <p:sp>
        <p:nvSpPr>
          <p:cNvPr id="723" name="Shape 7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8300" lvl="0" marL="457200">
              <a:spcBef>
                <a:spcPts val="0"/>
              </a:spcBef>
              <a:spcAft>
                <a:spcPts val="0"/>
              </a:spcAft>
              <a:buSzPts val="2200"/>
              <a:buChar char="●"/>
            </a:pPr>
            <a:r>
              <a:rPr lang="fr" sz="2200"/>
              <a:t>Statistiques individuelles et niveaux d’éditeur (ex. WikEM)</a:t>
            </a:r>
            <a:endParaRPr sz="2200"/>
          </a:p>
          <a:p>
            <a:pPr indent="-368300" lvl="0" marL="457200">
              <a:spcBef>
                <a:spcPts val="0"/>
              </a:spcBef>
              <a:spcAft>
                <a:spcPts val="0"/>
              </a:spcAft>
              <a:buSzPts val="2200"/>
              <a:buChar char="●"/>
            </a:pPr>
            <a:r>
              <a:rPr lang="fr" sz="2200"/>
              <a:t>Compter les contributions comme une publication</a:t>
            </a:r>
            <a:endParaRPr sz="2200"/>
          </a:p>
          <a:p>
            <a:pPr indent="-368300" lvl="0" marL="457200" rtl="0">
              <a:spcBef>
                <a:spcPts val="0"/>
              </a:spcBef>
              <a:spcAft>
                <a:spcPts val="0"/>
              </a:spcAft>
              <a:buSzPts val="2200"/>
              <a:buChar char="●"/>
            </a:pPr>
            <a:r>
              <a:rPr lang="fr" sz="2200"/>
              <a:t>Crédits de formation médicale continue</a:t>
            </a:r>
            <a:endParaRPr sz="2200"/>
          </a:p>
          <a:p>
            <a:pPr indent="-368300" lvl="0" marL="457200" rtl="0">
              <a:spcBef>
                <a:spcPts val="0"/>
              </a:spcBef>
              <a:spcAft>
                <a:spcPts val="0"/>
              </a:spcAft>
              <a:buSzPts val="2200"/>
              <a:buChar char="●"/>
            </a:pPr>
            <a:r>
              <a:rPr lang="fr" sz="2200"/>
              <a:t>Tâche d’enseignement</a:t>
            </a:r>
            <a:endParaRPr sz="2200"/>
          </a:p>
          <a:p>
            <a:pPr indent="-368300" lvl="0" marL="457200" rtl="0">
              <a:spcBef>
                <a:spcPts val="0"/>
              </a:spcBef>
              <a:spcAft>
                <a:spcPts val="0"/>
              </a:spcAft>
              <a:buSzPts val="2200"/>
              <a:buChar char="●"/>
            </a:pPr>
            <a:r>
              <a:rPr lang="fr" sz="2200"/>
              <a:t>Contribution = crédits universitaires ? </a:t>
            </a:r>
            <a:endParaRPr sz="2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3">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7" name="Shape 727"/>
        <p:cNvGrpSpPr/>
        <p:nvPr/>
      </p:nvGrpSpPr>
      <p:grpSpPr>
        <a:xfrm>
          <a:off x="0" y="0"/>
          <a:ext cx="0" cy="0"/>
          <a:chOff x="0" y="0"/>
          <a:chExt cx="0" cy="0"/>
        </a:xfrm>
      </p:grpSpPr>
      <p:sp>
        <p:nvSpPr>
          <p:cNvPr id="728" name="Shape 728"/>
          <p:cNvSpPr txBox="1"/>
          <p:nvPr>
            <p:ph type="title"/>
          </p:nvPr>
        </p:nvSpPr>
        <p:spPr>
          <a:xfrm>
            <a:off x="311700" y="195125"/>
            <a:ext cx="85206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fr"/>
              <a:t>WikEM</a:t>
            </a:r>
            <a:endParaRPr/>
          </a:p>
        </p:txBody>
      </p:sp>
      <p:pic>
        <p:nvPicPr>
          <p:cNvPr id="729" name="Shape 729"/>
          <p:cNvPicPr preferRelativeResize="0"/>
          <p:nvPr/>
        </p:nvPicPr>
        <p:blipFill>
          <a:blip r:embed="rId3">
            <a:alphaModFix/>
          </a:blip>
          <a:stretch>
            <a:fillRect/>
          </a:stretch>
        </p:blipFill>
        <p:spPr>
          <a:xfrm>
            <a:off x="3734025" y="195125"/>
            <a:ext cx="5409975" cy="2264301"/>
          </a:xfrm>
          <a:prstGeom prst="rect">
            <a:avLst/>
          </a:prstGeom>
          <a:noFill/>
          <a:ln>
            <a:noFill/>
          </a:ln>
        </p:spPr>
      </p:pic>
      <p:pic>
        <p:nvPicPr>
          <p:cNvPr id="730" name="Shape 730"/>
          <p:cNvPicPr preferRelativeResize="0"/>
          <p:nvPr/>
        </p:nvPicPr>
        <p:blipFill>
          <a:blip r:embed="rId4">
            <a:alphaModFix/>
          </a:blip>
          <a:stretch>
            <a:fillRect/>
          </a:stretch>
        </p:blipFill>
        <p:spPr>
          <a:xfrm>
            <a:off x="311693" y="989650"/>
            <a:ext cx="3275632" cy="2264300"/>
          </a:xfrm>
          <a:prstGeom prst="rect">
            <a:avLst/>
          </a:prstGeom>
          <a:noFill/>
          <a:ln>
            <a:noFill/>
          </a:ln>
        </p:spPr>
      </p:pic>
      <p:pic>
        <p:nvPicPr>
          <p:cNvPr id="731" name="Shape 731"/>
          <p:cNvPicPr preferRelativeResize="0"/>
          <p:nvPr/>
        </p:nvPicPr>
        <p:blipFill>
          <a:blip r:embed="rId5">
            <a:alphaModFix/>
          </a:blip>
          <a:stretch>
            <a:fillRect/>
          </a:stretch>
        </p:blipFill>
        <p:spPr>
          <a:xfrm>
            <a:off x="621400" y="1289791"/>
            <a:ext cx="2656224" cy="3261384"/>
          </a:xfrm>
          <a:prstGeom prst="rect">
            <a:avLst/>
          </a:prstGeom>
          <a:noFill/>
          <a:ln>
            <a:noFill/>
          </a:ln>
        </p:spPr>
      </p:pic>
      <p:pic>
        <p:nvPicPr>
          <p:cNvPr id="732" name="Shape 732"/>
          <p:cNvPicPr preferRelativeResize="0"/>
          <p:nvPr/>
        </p:nvPicPr>
        <p:blipFill>
          <a:blip r:embed="rId6">
            <a:alphaModFix/>
          </a:blip>
          <a:stretch>
            <a:fillRect/>
          </a:stretch>
        </p:blipFill>
        <p:spPr>
          <a:xfrm>
            <a:off x="1215597" y="1512425"/>
            <a:ext cx="2260770" cy="3261375"/>
          </a:xfrm>
          <a:prstGeom prst="rect">
            <a:avLst/>
          </a:prstGeom>
          <a:noFill/>
          <a:ln>
            <a:noFill/>
          </a:ln>
        </p:spPr>
      </p:pic>
      <p:pic>
        <p:nvPicPr>
          <p:cNvPr id="733" name="Shape 733"/>
          <p:cNvPicPr preferRelativeResize="0"/>
          <p:nvPr/>
        </p:nvPicPr>
        <p:blipFill>
          <a:blip r:embed="rId7">
            <a:alphaModFix/>
          </a:blip>
          <a:stretch>
            <a:fillRect/>
          </a:stretch>
        </p:blipFill>
        <p:spPr>
          <a:xfrm>
            <a:off x="2351275" y="1248128"/>
            <a:ext cx="3093875" cy="378997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